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343" r:id="rId4"/>
    <p:sldId id="307" r:id="rId5"/>
    <p:sldId id="309" r:id="rId6"/>
    <p:sldId id="262" r:id="rId7"/>
    <p:sldId id="347" r:id="rId8"/>
    <p:sldId id="288" r:id="rId9"/>
    <p:sldId id="289" r:id="rId10"/>
    <p:sldId id="290" r:id="rId11"/>
    <p:sldId id="266" r:id="rId12"/>
    <p:sldId id="346" r:id="rId13"/>
    <p:sldId id="267" r:id="rId14"/>
    <p:sldId id="368" r:id="rId15"/>
    <p:sldId id="336" r:id="rId16"/>
    <p:sldId id="334" r:id="rId17"/>
    <p:sldId id="338" r:id="rId18"/>
    <p:sldId id="340" r:id="rId19"/>
    <p:sldId id="349" r:id="rId20"/>
    <p:sldId id="341" r:id="rId21"/>
    <p:sldId id="271" r:id="rId22"/>
    <p:sldId id="363" r:id="rId23"/>
    <p:sldId id="359" r:id="rId24"/>
    <p:sldId id="360" r:id="rId25"/>
    <p:sldId id="361" r:id="rId26"/>
    <p:sldId id="362" r:id="rId27"/>
    <p:sldId id="284" r:id="rId28"/>
    <p:sldId id="388" r:id="rId29"/>
    <p:sldId id="373" r:id="rId30"/>
    <p:sldId id="374" r:id="rId31"/>
    <p:sldId id="375" r:id="rId32"/>
    <p:sldId id="379" r:id="rId33"/>
    <p:sldId id="328" r:id="rId34"/>
    <p:sldId id="389" r:id="rId35"/>
    <p:sldId id="378" r:id="rId36"/>
    <p:sldId id="390" r:id="rId37"/>
    <p:sldId id="393" r:id="rId38"/>
    <p:sldId id="394" r:id="rId39"/>
    <p:sldId id="356" r:id="rId40"/>
    <p:sldId id="395" r:id="rId41"/>
    <p:sldId id="294" r:id="rId42"/>
    <p:sldId id="357" r:id="rId43"/>
    <p:sldId id="273" r:id="rId44"/>
    <p:sldId id="342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CF778B-42AD-47E4-8025-489455AEB4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DE34BB-E7AB-4F37-86A8-63F05DFCD1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572A64-86DC-4C27-80D1-100EEE1C67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AEB3C1-097D-4C2E-9B64-B8D7B21D02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52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7BCF7C-7795-4AFD-8C02-3D5E038BAB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842EF3-1C6F-4CDD-B73E-B9C57D301F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74CC9B-1443-4EC6-99C3-B9BC3FEC97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C26FDE-3986-4729-9577-2EDB66B260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23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347812-510C-4563-A42A-E4814FC017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AB85EA-9838-4AAE-BABD-3CCD04716E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F8B18C-BD1C-4091-95FF-E65EDF3FEC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B886CC-ECD2-438A-9DA1-43A70857C3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041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B29E4-8164-4D6C-9BC7-3D26F63A3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93714-4F76-4C12-BDD5-E0C8EBF55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248C7-6089-4842-9C55-34B5C8EC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36B13-418B-48DB-86B1-51101AC915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155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3D040-BA24-4EB5-B4A1-5EF6DD837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60257-E3B0-452C-9954-C18BFA64D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97152-ADAE-41C8-9481-CCF87CCBD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F4D57-C27D-4833-AB4C-C1D0B6DDB4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715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9D939-6C09-465A-8CCB-1F9E0C7D6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983CE-AE25-4DFB-9D92-19A1DDC5A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5E2E5-7E42-4310-BFC5-C46B83A66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BA0BF-41FD-464F-8365-ED5AE793A9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953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8CAF0FE-11D8-4FEC-9F03-413ADD65A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801DBE-0248-4C65-90B4-CFAD9D592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B4FF3B-6430-45F3-9FBF-92263D76D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1BDDF-8A15-422E-9FD9-27CD699306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421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366C055-654A-4ADF-8D3D-138AE5FC4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0B6814-E256-4767-9854-9BF2A869A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F04651A-5DDA-4AC8-847D-276001EB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29542-6031-4B84-9C8D-532F29758E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327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C29FF0E-D940-4DCB-9BF3-D4C9A1136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7588C86-24FB-4A40-AB60-506A0154F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4A8273-715F-4E28-9442-9EC427C3C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5B417-EAA2-4B19-B2E9-326C45C639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598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628AA23-C439-493A-8E08-7B413EC0E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6C4DD72-FCC0-4A83-B26F-B625DBF09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8E22052-C436-4CCA-A03A-39142D44E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82D1A-D8C3-4604-9FFD-A67A751E3F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1592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5BA5A3F-B22A-4DA8-9710-0C59DD127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319458-64F5-4A05-B4D8-1826B91D3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4BBC58-8840-4D53-B157-E84FEEC5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45848-D341-439E-A5DF-A3CB5296E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916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3B2D2C-4055-49FA-B674-B1DB5B2FFF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09E99E-1F21-4398-9EFA-0699FD7093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D98961-A8A9-4EF5-B265-57F40DE12D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B1FA3-0192-4C70-89D7-52E20214FD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519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E4C252C-32CC-4BA0-9162-2AA416A4F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AD2FACD-4D9A-403C-9426-4A02CEF6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292319-1884-4304-8404-F817B919E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29E44-E504-4D39-9D48-27C23F57A9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685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E8FFF-9056-4B96-AEB5-67346E57F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BA854-11DD-44BE-A4CA-ECE9C17C5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6F9D4-5C53-4BAD-A7AC-32CEFE0E5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4C384-1FBB-4161-83A5-DC7EA4829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782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356D6-AC0E-4906-B33D-A0020D4E3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4F58B-1566-4FF2-8851-D232101FA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4C5BF-97B2-4829-8961-7977D94B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FFD52-9E25-4770-99D2-D644CBBDA6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55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39B1-7938-413C-913B-193003F3D309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A1EA-CD5F-4DDF-B3DB-E25EA7BF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241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39B1-7938-413C-913B-193003F3D309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A1EA-CD5F-4DDF-B3DB-E25EA7BF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76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39B1-7938-413C-913B-193003F3D309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A1EA-CD5F-4DDF-B3DB-E25EA7BF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07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39B1-7938-413C-913B-193003F3D309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A1EA-CD5F-4DDF-B3DB-E25EA7BF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24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39B1-7938-413C-913B-193003F3D309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A1EA-CD5F-4DDF-B3DB-E25EA7BF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63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39B1-7938-413C-913B-193003F3D309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A1EA-CD5F-4DDF-B3DB-E25EA7BF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310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39B1-7938-413C-913B-193003F3D309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A1EA-CD5F-4DDF-B3DB-E25EA7BF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8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F9FD0C-9849-4A40-BFF4-D62DE6061F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AF8968-90DA-4A0B-841F-3190B7FC67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821701-64E2-45E2-A9EF-5F29162E30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45545-E387-4AD5-821A-E8AA0D03A1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0765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39B1-7938-413C-913B-193003F3D309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A1EA-CD5F-4DDF-B3DB-E25EA7BF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377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39B1-7938-413C-913B-193003F3D309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A1EA-CD5F-4DDF-B3DB-E25EA7BF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089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39B1-7938-413C-913B-193003F3D309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A1EA-CD5F-4DDF-B3DB-E25EA7BF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97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39B1-7938-413C-913B-193003F3D309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FA1EA-CD5F-4DDF-B3DB-E25EA7BF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47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CD1C54-5983-4348-9090-0F69CAB659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E39C96-5173-4B20-95B6-16AF669F0C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11AC86-4896-4A9A-9A88-393CAB4F91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D7518-F1FA-42BA-8906-9F1B9712B0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147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B3FA1F9-FDC8-471C-A1DF-3AECDD6F33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36ADCF4-D0EC-4A25-8211-4A2E0D9AFD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0757FAF-B2EE-4079-B41A-F8592C6402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87D152-0DC9-4317-85C5-627B8DCB60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051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CA08083-AF94-4CE6-B523-858B4BF943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E393AAF-15EB-4860-A052-15CC9C23C8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D03728E-2AC4-4BF0-AAEC-7E07AF00B7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E30906-977B-4A0C-96B9-23965FCB30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2045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1ABC25B-FD16-4372-8AB2-4F48784266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1FCB5ED-31C6-46A3-A589-27807061A8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D10F1DC-4B65-4A72-BD1B-37AB610668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EA97D-7F7F-47EB-A13F-FA5D7B18D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73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B1E96A-D5F7-4C12-8596-962AB65B94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18C0EB-153C-4217-84D0-06A4B6050A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03F651-11E6-4D27-B621-2A37BEF6D1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F63007-8C01-4B18-B551-0C0A2B8701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4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03FB17-1D98-4E86-929A-DFB7191574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E3CBA7-6225-4F85-9A24-71C3554A83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F80C44-6177-4631-A319-EFA630859E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02698-2AD7-4600-AF7D-2BBC491ADD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24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908DCA4-A104-4A48-820C-E6DB6D58C7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86CABBF-D437-4C92-82B9-387ADFA97C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FE5273A-584C-44B8-8911-B848D7F600C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3774E60-D002-43C2-9294-2AE882F20A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9686FB4-36EC-4E41-8774-564309F771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5BB02C2-55FB-43DF-A205-DC267604AD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85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5020EBB-36EC-46DF-8F31-5DD8232C2B5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E5A16F5-80A1-4088-B02B-FEB8855183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52A1C-A16C-4A6F-9CE3-9461FF203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DBDC2-655D-44AD-88B8-B06D378CE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D87D0-9271-4979-B28C-5E30FDE4C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4B211BF-BE3A-48BD-8724-9548A7A999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33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039B1-7938-413C-913B-193003F3D309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FA1EA-CD5F-4DDF-B3DB-E25EA7BF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9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Toshiba\Local%20Settings\Temporary%20Internet%20Files\t014494a.bmp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9.gif"/><Relationship Id="rId4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D1CD5961-E140-4D67-94BF-3CD8958E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5800726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1312C21-8DDB-48EB-A756-CD3A8186EE85}" type="slidenum">
              <a:rPr lang="en-US" altLang="en-US" sz="1400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z="1400">
              <a:solidFill>
                <a:prstClr val="black"/>
              </a:solidFill>
            </a:endParaRPr>
          </a:p>
        </p:txBody>
      </p:sp>
      <p:sp>
        <p:nvSpPr>
          <p:cNvPr id="4099" name="Line 3">
            <a:extLst>
              <a:ext uri="{FF2B5EF4-FFF2-40B4-BE49-F238E27FC236}">
                <a16:creationId xmlns:a16="http://schemas.microsoft.com/office/drawing/2014/main" id="{2192A914-5440-4704-A9E3-BC413D9DF1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63975" y="1217613"/>
            <a:ext cx="2592388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Line 4">
            <a:extLst>
              <a:ext uri="{FF2B5EF4-FFF2-40B4-BE49-F238E27FC236}">
                <a16:creationId xmlns:a16="http://schemas.microsoft.com/office/drawing/2014/main" id="{0529CB1E-3809-4E66-AB97-A57B620C76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6364" y="1217614"/>
            <a:ext cx="2447925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101" name="Line 5">
            <a:extLst>
              <a:ext uri="{FF2B5EF4-FFF2-40B4-BE49-F238E27FC236}">
                <a16:creationId xmlns:a16="http://schemas.microsoft.com/office/drawing/2014/main" id="{B05DCF13-49A0-4C1D-985C-2628632DCA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27801" y="2536826"/>
            <a:ext cx="2124075" cy="4683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102" name="Line 6">
            <a:extLst>
              <a:ext uri="{FF2B5EF4-FFF2-40B4-BE49-F238E27FC236}">
                <a16:creationId xmlns:a16="http://schemas.microsoft.com/office/drawing/2014/main" id="{FA66ABC6-E05E-4527-9B7E-168F532198EF}"/>
              </a:ext>
            </a:extLst>
          </p:cNvPr>
          <p:cNvSpPr>
            <a:spLocks noChangeShapeType="1"/>
          </p:cNvSpPr>
          <p:nvPr/>
        </p:nvSpPr>
        <p:spPr bwMode="auto">
          <a:xfrm>
            <a:off x="8651876" y="2513013"/>
            <a:ext cx="1116013" cy="468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103" name="Line 7">
            <a:extLst>
              <a:ext uri="{FF2B5EF4-FFF2-40B4-BE49-F238E27FC236}">
                <a16:creationId xmlns:a16="http://schemas.microsoft.com/office/drawing/2014/main" id="{61899BD0-D664-4F08-9E41-6839732E54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51426" y="3952876"/>
            <a:ext cx="1223963" cy="684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104" name="Line 8">
            <a:extLst>
              <a:ext uri="{FF2B5EF4-FFF2-40B4-BE49-F238E27FC236}">
                <a16:creationId xmlns:a16="http://schemas.microsoft.com/office/drawing/2014/main" id="{201AE26F-EB9E-42E6-8572-E65DB3AC06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1901" y="3989388"/>
            <a:ext cx="1692275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106" name="AutoShape 10">
            <a:extLst>
              <a:ext uri="{FF2B5EF4-FFF2-40B4-BE49-F238E27FC236}">
                <a16:creationId xmlns:a16="http://schemas.microsoft.com/office/drawing/2014/main" id="{F50ADA3F-E1D0-4C13-AE98-E645B5438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6" y="533400"/>
            <a:ext cx="3097213" cy="647700"/>
          </a:xfrm>
          <a:prstGeom prst="flowChartTerminator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hlinkClick r:id="rId2" action="ppaction://hlinksldjump"/>
              </a:rPr>
              <a:t>BIẾN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hlinkClick r:id="rId2" action="ppaction://hlinksldjump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hlinkClick r:id="rId2" action="ppaction://hlinksldjump"/>
              </a:rPr>
              <a:t>DỊ</a:t>
            </a:r>
            <a:endParaRPr lang="en-US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7" name="AutoShape 11">
            <a:extLst>
              <a:ext uri="{FF2B5EF4-FFF2-40B4-BE49-F238E27FC236}">
                <a16:creationId xmlns:a16="http://schemas.microsoft.com/office/drawing/2014/main" id="{231B0C8A-E34C-4777-9159-B5C7DA755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1541463"/>
            <a:ext cx="3384550" cy="1079500"/>
          </a:xfrm>
          <a:prstGeom prst="flowChartAlternateProcess">
            <a:avLst/>
          </a:prstGeom>
          <a:solidFill>
            <a:srgbClr val="00808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white"/>
                </a:solidFill>
                <a:latin typeface="Times New Roman" panose="02020603050405020304" pitchFamily="18" charset="0"/>
              </a:rPr>
              <a:t>BIẾN DỊ KHÔNG DI TRUYỀN</a:t>
            </a:r>
          </a:p>
        </p:txBody>
      </p:sp>
      <p:sp>
        <p:nvSpPr>
          <p:cNvPr id="4108" name="AutoShape 12">
            <a:extLst>
              <a:ext uri="{FF2B5EF4-FFF2-40B4-BE49-F238E27FC236}">
                <a16:creationId xmlns:a16="http://schemas.microsoft.com/office/drawing/2014/main" id="{9575E675-F689-48E1-940B-9CB56A792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426" y="1577976"/>
            <a:ext cx="2557463" cy="936625"/>
          </a:xfrm>
          <a:prstGeom prst="flowChartAlternateProcess">
            <a:avLst/>
          </a:prstGeom>
          <a:solidFill>
            <a:srgbClr val="00808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white"/>
                </a:solidFill>
                <a:latin typeface="Times New Roman" panose="02020603050405020304" pitchFamily="18" charset="0"/>
              </a:rPr>
              <a:t>BIẾN DỊ DI TRUYỀN</a:t>
            </a:r>
          </a:p>
        </p:txBody>
      </p:sp>
      <p:sp>
        <p:nvSpPr>
          <p:cNvPr id="4109" name="AutoShape 13">
            <a:extLst>
              <a:ext uri="{FF2B5EF4-FFF2-40B4-BE49-F238E27FC236}">
                <a16:creationId xmlns:a16="http://schemas.microsoft.com/office/drawing/2014/main" id="{D90CB9F9-CCF2-4404-8199-F1820C8CE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401" y="3052764"/>
            <a:ext cx="2195513" cy="936625"/>
          </a:xfrm>
          <a:prstGeom prst="flowChartAlternateProcess">
            <a:avLst/>
          </a:prstGeom>
          <a:solidFill>
            <a:srgbClr val="99CC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  <a:latin typeface="Times New Roman" panose="02020603050405020304" pitchFamily="18" charset="0"/>
              </a:rPr>
              <a:t>BIẾN DỊ ĐỘT BIẾN</a:t>
            </a:r>
          </a:p>
        </p:txBody>
      </p:sp>
      <p:sp>
        <p:nvSpPr>
          <p:cNvPr id="4110" name="AutoShape 14">
            <a:extLst>
              <a:ext uri="{FF2B5EF4-FFF2-40B4-BE49-F238E27FC236}">
                <a16:creationId xmlns:a16="http://schemas.microsoft.com/office/drawing/2014/main" id="{FD758737-8898-4EFE-A1F1-82D1C5F1B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5064" y="3052764"/>
            <a:ext cx="1836737" cy="936625"/>
          </a:xfrm>
          <a:prstGeom prst="flowChartAlternateProcess">
            <a:avLst/>
          </a:prstGeom>
          <a:solidFill>
            <a:srgbClr val="99CC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  <a:latin typeface="Times New Roman" panose="02020603050405020304" pitchFamily="18" charset="0"/>
              </a:rPr>
              <a:t>BIẾN DỊ TỔ HỢP</a:t>
            </a:r>
          </a:p>
        </p:txBody>
      </p:sp>
      <p:sp>
        <p:nvSpPr>
          <p:cNvPr id="4111" name="AutoShape 15">
            <a:hlinkClick r:id="rId2" action="ppaction://hlinksldjump"/>
            <a:extLst>
              <a:ext uri="{FF2B5EF4-FFF2-40B4-BE49-F238E27FC236}">
                <a16:creationId xmlns:a16="http://schemas.microsoft.com/office/drawing/2014/main" id="{24D3634D-E4D2-4AE3-B2D8-50509FB8B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76" y="4710113"/>
            <a:ext cx="2124075" cy="971550"/>
          </a:xfrm>
          <a:prstGeom prst="flowChartAlternateProcess">
            <a:avLst/>
          </a:prstGeom>
          <a:solidFill>
            <a:srgbClr val="FF99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  <a:latin typeface="Times New Roman" panose="02020603050405020304" pitchFamily="18" charset="0"/>
              </a:rPr>
              <a:t>ĐỘT BIẾN GEN</a:t>
            </a:r>
          </a:p>
        </p:txBody>
      </p:sp>
      <p:sp>
        <p:nvSpPr>
          <p:cNvPr id="4112" name="AutoShape 16">
            <a:extLst>
              <a:ext uri="{FF2B5EF4-FFF2-40B4-BE49-F238E27FC236}">
                <a16:creationId xmlns:a16="http://schemas.microsoft.com/office/drawing/2014/main" id="{A6DECF71-0540-481D-8E11-D942A8FC5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6" y="4710113"/>
            <a:ext cx="2016125" cy="971550"/>
          </a:xfrm>
          <a:prstGeom prst="flowChartAlternateProcess">
            <a:avLst/>
          </a:prstGeom>
          <a:solidFill>
            <a:srgbClr val="FF99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  <a:latin typeface="Times New Roman" panose="02020603050405020304" pitchFamily="18" charset="0"/>
              </a:rPr>
              <a:t>ĐỘT BIẾN NST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100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100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1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10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animBg="1"/>
      <p:bldP spid="4106" grpId="1" animBg="1"/>
      <p:bldP spid="4107" grpId="0" animBg="1"/>
      <p:bldP spid="4107" grpId="1" animBg="1"/>
      <p:bldP spid="4108" grpId="0" animBg="1"/>
      <p:bldP spid="4108" grpId="1" animBg="1"/>
      <p:bldP spid="4109" grpId="0" animBg="1"/>
      <p:bldP spid="4109" grpId="1" animBg="1"/>
      <p:bldP spid="4110" grpId="0" animBg="1"/>
      <p:bldP spid="4110" grpId="1" animBg="1"/>
      <p:bldP spid="4111" grpId="0" animBg="1"/>
      <p:bldP spid="4111" grpId="1" animBg="1"/>
      <p:bldP spid="4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">
            <a:extLst>
              <a:ext uri="{FF2B5EF4-FFF2-40B4-BE49-F238E27FC236}">
                <a16:creationId xmlns:a16="http://schemas.microsoft.com/office/drawing/2014/main" id="{454B1BA8-4BE2-4E06-BAF2-44EA0D9F2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9144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5290BD-509E-4CF1-BD0D-45236DE41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962400"/>
            <a:ext cx="3810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trong các dạng đột biến trên, dạng nào gây hậu quả lớn nhất 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5D10FB-CE38-4A9B-9ADC-9866CA8E049A}"/>
              </a:ext>
            </a:extLst>
          </p:cNvPr>
          <p:cNvSpPr/>
          <p:nvPr/>
        </p:nvSpPr>
        <p:spPr>
          <a:xfrm>
            <a:off x="2438400" y="1600200"/>
            <a:ext cx="1295400" cy="29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CA9C4D-C551-4547-A25E-DDDB610AE11D}"/>
              </a:ext>
            </a:extLst>
          </p:cNvPr>
          <p:cNvSpPr/>
          <p:nvPr/>
        </p:nvSpPr>
        <p:spPr>
          <a:xfrm>
            <a:off x="3948113" y="2667000"/>
            <a:ext cx="1295400" cy="29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70E690-ECCB-4CA7-85C5-03E0F66F6BCF}"/>
              </a:ext>
            </a:extLst>
          </p:cNvPr>
          <p:cNvSpPr/>
          <p:nvPr/>
        </p:nvSpPr>
        <p:spPr>
          <a:xfrm>
            <a:off x="6553200" y="3505200"/>
            <a:ext cx="1295400" cy="29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C3D9F3-BB94-4D53-B72A-B2EEA0AFBF3C}"/>
              </a:ext>
            </a:extLst>
          </p:cNvPr>
          <p:cNvSpPr/>
          <p:nvPr/>
        </p:nvSpPr>
        <p:spPr>
          <a:xfrm>
            <a:off x="8077200" y="4584700"/>
            <a:ext cx="1676400" cy="29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ED41E1-EA1A-4FCF-BD62-B6AC4A034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622925"/>
            <a:ext cx="5943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 đoạn (mất vật chất di truyền </a:t>
            </a:r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9" name="Picture 15" descr="Picture1">
            <a:extLst>
              <a:ext uri="{FF2B5EF4-FFF2-40B4-BE49-F238E27FC236}">
                <a16:creationId xmlns:a16="http://schemas.microsoft.com/office/drawing/2014/main" id="{17613305-53CB-4312-BF3E-88DD85007C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65564"/>
            <a:ext cx="10668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">
            <a:extLst>
              <a:ext uri="{FF2B5EF4-FFF2-40B4-BE49-F238E27FC236}">
                <a16:creationId xmlns:a16="http://schemas.microsoft.com/office/drawing/2014/main" id="{E78F4F3E-45CC-4B89-A666-E7E406FE2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707" y="722313"/>
            <a:ext cx="876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4344" name="Text Box 8">
            <a:extLst>
              <a:ext uri="{FF2B5EF4-FFF2-40B4-BE49-F238E27FC236}">
                <a16:creationId xmlns:a16="http://schemas.microsoft.com/office/drawing/2014/main" id="{A8DFA80F-9359-4071-A6A3-27C94374A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Tiết 23:</a:t>
            </a:r>
            <a:r>
              <a:rPr lang="en-US" i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4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Bài 22</a:t>
            </a: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</a:t>
            </a:r>
            <a:r>
              <a:rPr 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</a:t>
            </a:r>
            <a:r>
              <a:rPr lang="en-US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ĐỘT BIẾN CẤU TRÚC NHIỄM SẮC THỂ</a:t>
            </a:r>
          </a:p>
        </p:txBody>
      </p:sp>
      <p:sp>
        <p:nvSpPr>
          <p:cNvPr id="22532" name="Text Box 15">
            <a:extLst>
              <a:ext uri="{FF2B5EF4-FFF2-40B4-BE49-F238E27FC236}">
                <a16:creationId xmlns:a16="http://schemas.microsoft.com/office/drawing/2014/main" id="{7A6A8154-43D9-424A-9CB2-649E9A5DF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-47625"/>
            <a:ext cx="9144000" cy="457200"/>
          </a:xfrm>
          <a:prstGeom prst="rect">
            <a:avLst/>
          </a:prstGeom>
          <a:solidFill>
            <a:srgbClr val="EDA2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ĐỘT BIẾN CẤU TRÚC NHIỄM SẮC THỂ</a:t>
            </a:r>
          </a:p>
        </p:txBody>
      </p:sp>
      <p:sp>
        <p:nvSpPr>
          <p:cNvPr id="14361" name="Text Box 25">
            <a:extLst>
              <a:ext uri="{FF2B5EF4-FFF2-40B4-BE49-F238E27FC236}">
                <a16:creationId xmlns:a16="http://schemas.microsoft.com/office/drawing/2014/main" id="{80514E43-6E8F-48EC-A592-A574C589F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87501"/>
            <a:ext cx="9258886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Nghiên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cứu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tin SGK,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gây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trúc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NST?</a:t>
            </a:r>
          </a:p>
        </p:txBody>
      </p:sp>
      <p:pic>
        <p:nvPicPr>
          <p:cNvPr id="7" name="Picture 15" descr="Picture1">
            <a:extLst>
              <a:ext uri="{FF2B5EF4-FFF2-40B4-BE49-F238E27FC236}">
                <a16:creationId xmlns:a16="http://schemas.microsoft.com/office/drawing/2014/main" id="{7CA7F087-A07D-4770-83DC-0162371C6F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1512"/>
            <a:ext cx="10668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B9176F-FAB8-4BC9-AE14-053D4ECC98F5}"/>
              </a:ext>
            </a:extLst>
          </p:cNvPr>
          <p:cNvSpPr/>
          <p:nvPr/>
        </p:nvSpPr>
        <p:spPr>
          <a:xfrm>
            <a:off x="2147889" y="4025900"/>
            <a:ext cx="7666037" cy="13843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0" fontAlgn="base" hangingPunct="0">
              <a:defRPr/>
            </a:pPr>
            <a:r>
              <a:rPr lang="en-US" sz="2800" kern="100" dirty="0">
                <a:solidFill>
                  <a:srgbClr val="000066"/>
                </a:solidFill>
                <a:latin typeface="Times New Roman"/>
                <a:ea typeface="SimSun"/>
              </a:rPr>
              <a:t>- </a:t>
            </a:r>
            <a:r>
              <a:rPr lang="en-US" sz="2800" kern="100" dirty="0" err="1">
                <a:solidFill>
                  <a:srgbClr val="000066"/>
                </a:solidFill>
                <a:latin typeface="Times New Roman"/>
                <a:ea typeface="SimSun"/>
              </a:rPr>
              <a:t>Nguyên</a:t>
            </a:r>
            <a:r>
              <a:rPr lang="en-US" sz="2800" kern="100" dirty="0">
                <a:solidFill>
                  <a:srgbClr val="000066"/>
                </a:solidFill>
                <a:latin typeface="Times New Roman"/>
                <a:ea typeface="SimSun"/>
              </a:rPr>
              <a:t> </a:t>
            </a:r>
            <a:r>
              <a:rPr lang="en-US" sz="2800" kern="100" dirty="0" err="1">
                <a:solidFill>
                  <a:srgbClr val="000066"/>
                </a:solidFill>
                <a:latin typeface="Times New Roman"/>
                <a:ea typeface="SimSun"/>
              </a:rPr>
              <a:t>nhân</a:t>
            </a:r>
            <a:r>
              <a:rPr lang="en-US" sz="2800" kern="100" dirty="0">
                <a:solidFill>
                  <a:srgbClr val="000066"/>
                </a:solidFill>
                <a:latin typeface="Times New Roman"/>
                <a:ea typeface="SimSun"/>
              </a:rPr>
              <a:t> </a:t>
            </a:r>
            <a:r>
              <a:rPr lang="en-US" sz="2800" kern="100" dirty="0" err="1">
                <a:solidFill>
                  <a:srgbClr val="000066"/>
                </a:solidFill>
                <a:latin typeface="Times New Roman"/>
                <a:ea typeface="SimSun"/>
              </a:rPr>
              <a:t>chủ</a:t>
            </a:r>
            <a:r>
              <a:rPr lang="en-US" sz="2800" kern="100" dirty="0">
                <a:solidFill>
                  <a:srgbClr val="000066"/>
                </a:solidFill>
                <a:latin typeface="Times New Roman"/>
                <a:ea typeface="SimSun"/>
              </a:rPr>
              <a:t> </a:t>
            </a:r>
            <a:r>
              <a:rPr lang="en-US" sz="2800" kern="100" dirty="0" err="1">
                <a:solidFill>
                  <a:srgbClr val="000066"/>
                </a:solidFill>
                <a:latin typeface="Times New Roman"/>
                <a:ea typeface="SimSun"/>
              </a:rPr>
              <a:t>yếu</a:t>
            </a:r>
            <a:r>
              <a:rPr lang="en-US" sz="2800" kern="100" dirty="0">
                <a:solidFill>
                  <a:srgbClr val="000066"/>
                </a:solidFill>
                <a:latin typeface="Times New Roman"/>
                <a:ea typeface="SimSun"/>
              </a:rPr>
              <a:t> </a:t>
            </a:r>
            <a:r>
              <a:rPr lang="en-US" sz="2800" kern="100" dirty="0" err="1">
                <a:solidFill>
                  <a:srgbClr val="000066"/>
                </a:solidFill>
                <a:latin typeface="Times New Roman"/>
                <a:ea typeface="SimSun"/>
              </a:rPr>
              <a:t>là</a:t>
            </a:r>
            <a:r>
              <a:rPr lang="en-US" sz="2800" kern="100" dirty="0">
                <a:solidFill>
                  <a:srgbClr val="000066"/>
                </a:solidFill>
                <a:latin typeface="Times New Roman"/>
                <a:ea typeface="SimSun"/>
              </a:rPr>
              <a:t> do </a:t>
            </a:r>
            <a:r>
              <a:rPr lang="en-US" sz="2800" kern="100" dirty="0" err="1">
                <a:solidFill>
                  <a:srgbClr val="000066"/>
                </a:solidFill>
                <a:latin typeface="Times New Roman"/>
                <a:ea typeface="SimSun"/>
              </a:rPr>
              <a:t>các</a:t>
            </a:r>
            <a:r>
              <a:rPr lang="en-US" sz="2800" kern="100" dirty="0">
                <a:solidFill>
                  <a:srgbClr val="000066"/>
                </a:solidFill>
                <a:latin typeface="Times New Roman"/>
                <a:ea typeface="SimSun"/>
              </a:rPr>
              <a:t> </a:t>
            </a:r>
            <a:r>
              <a:rPr lang="en-US" sz="2800" kern="100" dirty="0" err="1">
                <a:solidFill>
                  <a:srgbClr val="000066"/>
                </a:solidFill>
                <a:latin typeface="Times New Roman"/>
                <a:ea typeface="SimSun"/>
              </a:rPr>
              <a:t>nhân</a:t>
            </a:r>
            <a:r>
              <a:rPr lang="en-US" sz="2800" kern="100" dirty="0">
                <a:solidFill>
                  <a:srgbClr val="000066"/>
                </a:solidFill>
                <a:latin typeface="Times New Roman"/>
                <a:ea typeface="SimSun"/>
              </a:rPr>
              <a:t> </a:t>
            </a:r>
            <a:r>
              <a:rPr lang="en-US" sz="2800" kern="100" dirty="0" err="1">
                <a:solidFill>
                  <a:srgbClr val="000066"/>
                </a:solidFill>
                <a:latin typeface="Times New Roman"/>
                <a:ea typeface="SimSun"/>
              </a:rPr>
              <a:t>vật</a:t>
            </a:r>
            <a:r>
              <a:rPr lang="en-US" sz="2800" kern="100" dirty="0">
                <a:solidFill>
                  <a:srgbClr val="000066"/>
                </a:solidFill>
                <a:latin typeface="Times New Roman"/>
                <a:ea typeface="SimSun"/>
              </a:rPr>
              <a:t> </a:t>
            </a:r>
            <a:r>
              <a:rPr lang="en-US" sz="2800" kern="100" dirty="0" err="1">
                <a:solidFill>
                  <a:srgbClr val="000066"/>
                </a:solidFill>
                <a:latin typeface="Times New Roman"/>
                <a:ea typeface="SimSun"/>
              </a:rPr>
              <a:t>lí</a:t>
            </a:r>
            <a:r>
              <a:rPr lang="en-US" sz="2800" kern="100" dirty="0">
                <a:solidFill>
                  <a:srgbClr val="000066"/>
                </a:solidFill>
                <a:latin typeface="Times New Roman"/>
                <a:ea typeface="SimSun"/>
              </a:rPr>
              <a:t> </a:t>
            </a:r>
            <a:r>
              <a:rPr lang="en-US" sz="2800" kern="100" dirty="0" err="1">
                <a:solidFill>
                  <a:srgbClr val="000066"/>
                </a:solidFill>
                <a:latin typeface="Times New Roman"/>
                <a:ea typeface="SimSun"/>
              </a:rPr>
              <a:t>và</a:t>
            </a:r>
            <a:r>
              <a:rPr lang="en-US" sz="2800" kern="100" dirty="0">
                <a:solidFill>
                  <a:srgbClr val="000066"/>
                </a:solidFill>
                <a:latin typeface="Times New Roman"/>
                <a:ea typeface="SimSun"/>
              </a:rPr>
              <a:t> </a:t>
            </a:r>
            <a:r>
              <a:rPr lang="en-US" sz="2800" kern="100" dirty="0" err="1">
                <a:solidFill>
                  <a:srgbClr val="000066"/>
                </a:solidFill>
                <a:latin typeface="Times New Roman"/>
                <a:ea typeface="SimSun"/>
              </a:rPr>
              <a:t>hóa</a:t>
            </a:r>
            <a:r>
              <a:rPr lang="en-US" sz="2800" kern="100" dirty="0">
                <a:solidFill>
                  <a:srgbClr val="000066"/>
                </a:solidFill>
                <a:latin typeface="Times New Roman"/>
                <a:ea typeface="SimSun"/>
              </a:rPr>
              <a:t> </a:t>
            </a:r>
            <a:r>
              <a:rPr lang="en-US" sz="2800" kern="100" dirty="0" err="1">
                <a:solidFill>
                  <a:srgbClr val="000066"/>
                </a:solidFill>
                <a:latin typeface="Times New Roman"/>
                <a:ea typeface="SimSun"/>
              </a:rPr>
              <a:t>học</a:t>
            </a:r>
            <a:r>
              <a:rPr lang="en-US" sz="2800" kern="100" dirty="0">
                <a:solidFill>
                  <a:srgbClr val="000066"/>
                </a:solidFill>
                <a:latin typeface="Times New Roman"/>
                <a:ea typeface="SimSun"/>
              </a:rPr>
              <a:t> </a:t>
            </a:r>
            <a:r>
              <a:rPr lang="en-US" sz="2800" kern="100" dirty="0" err="1">
                <a:solidFill>
                  <a:srgbClr val="000066"/>
                </a:solidFill>
                <a:latin typeface="Times New Roman"/>
                <a:ea typeface="SimSun"/>
              </a:rPr>
              <a:t>trong</a:t>
            </a:r>
            <a:r>
              <a:rPr lang="en-US" sz="2800" kern="100" dirty="0">
                <a:solidFill>
                  <a:srgbClr val="000066"/>
                </a:solidFill>
                <a:latin typeface="Times New Roman"/>
                <a:ea typeface="SimSun"/>
              </a:rPr>
              <a:t> </a:t>
            </a:r>
            <a:r>
              <a:rPr lang="en-US" sz="2800" kern="100" dirty="0" err="1">
                <a:solidFill>
                  <a:srgbClr val="000066"/>
                </a:solidFill>
                <a:latin typeface="Times New Roman"/>
                <a:ea typeface="SimSun"/>
              </a:rPr>
              <a:t>ngoại</a:t>
            </a:r>
            <a:r>
              <a:rPr lang="en-US" sz="2800" kern="100" dirty="0">
                <a:solidFill>
                  <a:srgbClr val="000066"/>
                </a:solidFill>
                <a:latin typeface="Times New Roman"/>
                <a:ea typeface="SimSun"/>
              </a:rPr>
              <a:t> </a:t>
            </a:r>
            <a:r>
              <a:rPr lang="en-US" sz="2800" kern="100" dirty="0" err="1">
                <a:solidFill>
                  <a:srgbClr val="000066"/>
                </a:solidFill>
                <a:latin typeface="Times New Roman"/>
                <a:ea typeface="SimSun"/>
              </a:rPr>
              <a:t>cảnh</a:t>
            </a:r>
            <a:r>
              <a:rPr lang="en-US" sz="2800" kern="100" dirty="0">
                <a:solidFill>
                  <a:srgbClr val="000066"/>
                </a:solidFill>
                <a:latin typeface="Times New Roman"/>
                <a:ea typeface="SimSun"/>
              </a:rPr>
              <a:t> </a:t>
            </a:r>
            <a:r>
              <a:rPr lang="en-US" sz="2800" kern="100" dirty="0" err="1">
                <a:solidFill>
                  <a:srgbClr val="000066"/>
                </a:solidFill>
                <a:latin typeface="Times New Roman"/>
                <a:ea typeface="SimSun"/>
              </a:rPr>
              <a:t>đã</a:t>
            </a:r>
            <a:r>
              <a:rPr lang="en-US" sz="2800" kern="100" dirty="0">
                <a:solidFill>
                  <a:srgbClr val="000066"/>
                </a:solidFill>
                <a:latin typeface="Times New Roman"/>
                <a:ea typeface="SimSun"/>
              </a:rPr>
              <a:t> </a:t>
            </a:r>
            <a:r>
              <a:rPr lang="en-US" sz="2800" b="1" kern="100" dirty="0" err="1">
                <a:solidFill>
                  <a:srgbClr val="000066"/>
                </a:solidFill>
                <a:latin typeface="Times New Roman"/>
                <a:ea typeface="SimSun"/>
              </a:rPr>
              <a:t>phá</a:t>
            </a:r>
            <a:r>
              <a:rPr lang="en-US" sz="2800" b="1" kern="100" dirty="0">
                <a:solidFill>
                  <a:srgbClr val="000066"/>
                </a:solidFill>
                <a:latin typeface="Times New Roman"/>
                <a:ea typeface="SimSun"/>
              </a:rPr>
              <a:t> </a:t>
            </a:r>
            <a:r>
              <a:rPr lang="en-US" sz="2800" b="1" kern="100" dirty="0" err="1">
                <a:solidFill>
                  <a:srgbClr val="000066"/>
                </a:solidFill>
                <a:latin typeface="Times New Roman"/>
                <a:ea typeface="SimSun"/>
              </a:rPr>
              <a:t>vỡ</a:t>
            </a:r>
            <a:r>
              <a:rPr lang="en-US" sz="2800" b="1" kern="100" dirty="0">
                <a:solidFill>
                  <a:srgbClr val="000066"/>
                </a:solidFill>
                <a:latin typeface="Times New Roman"/>
                <a:ea typeface="SimSun"/>
              </a:rPr>
              <a:t> </a:t>
            </a:r>
            <a:r>
              <a:rPr lang="en-US" sz="2800" b="1" kern="100" dirty="0" err="1">
                <a:solidFill>
                  <a:srgbClr val="000066"/>
                </a:solidFill>
                <a:latin typeface="Times New Roman"/>
                <a:ea typeface="SimSun"/>
              </a:rPr>
              <a:t>cấu</a:t>
            </a:r>
            <a:r>
              <a:rPr lang="en-US" sz="2800" b="1" kern="100" dirty="0">
                <a:solidFill>
                  <a:srgbClr val="000066"/>
                </a:solidFill>
                <a:latin typeface="Times New Roman"/>
                <a:ea typeface="SimSun"/>
              </a:rPr>
              <a:t> </a:t>
            </a:r>
            <a:r>
              <a:rPr lang="en-US" sz="2800" b="1" kern="100" dirty="0" err="1">
                <a:solidFill>
                  <a:srgbClr val="000066"/>
                </a:solidFill>
                <a:latin typeface="Times New Roman"/>
                <a:ea typeface="SimSun"/>
              </a:rPr>
              <a:t>trúc</a:t>
            </a:r>
            <a:r>
              <a:rPr lang="en-US" sz="2800" b="1" kern="100" dirty="0">
                <a:solidFill>
                  <a:srgbClr val="000066"/>
                </a:solidFill>
                <a:latin typeface="Times New Roman"/>
                <a:ea typeface="SimSun"/>
              </a:rPr>
              <a:t> NST </a:t>
            </a:r>
            <a:r>
              <a:rPr lang="en-US" sz="2800" kern="100" dirty="0" err="1">
                <a:solidFill>
                  <a:srgbClr val="000066"/>
                </a:solidFill>
                <a:latin typeface="Times New Roman"/>
                <a:ea typeface="SimSun"/>
              </a:rPr>
              <a:t>hoặc</a:t>
            </a:r>
            <a:r>
              <a:rPr lang="en-US" sz="2800" b="1" kern="100" dirty="0">
                <a:solidFill>
                  <a:srgbClr val="000066"/>
                </a:solidFill>
                <a:latin typeface="Times New Roman"/>
                <a:ea typeface="SimSun"/>
              </a:rPr>
              <a:t> </a:t>
            </a:r>
            <a:r>
              <a:rPr lang="en-US" sz="2800" kern="100" dirty="0" err="1">
                <a:solidFill>
                  <a:srgbClr val="000066"/>
                </a:solidFill>
                <a:latin typeface="Times New Roman"/>
                <a:ea typeface="SimSun"/>
              </a:rPr>
              <a:t>gây</a:t>
            </a:r>
            <a:r>
              <a:rPr lang="en-US" sz="2800" kern="100" dirty="0">
                <a:solidFill>
                  <a:srgbClr val="000066"/>
                </a:solidFill>
                <a:latin typeface="Times New Roman"/>
                <a:ea typeface="SimSun"/>
              </a:rPr>
              <a:t> </a:t>
            </a:r>
            <a:r>
              <a:rPr lang="en-US" sz="2800" kern="100" dirty="0" err="1">
                <a:solidFill>
                  <a:srgbClr val="000066"/>
                </a:solidFill>
                <a:latin typeface="Times New Roman"/>
                <a:ea typeface="SimSun"/>
              </a:rPr>
              <a:t>ra</a:t>
            </a:r>
            <a:r>
              <a:rPr lang="en-US" sz="2800" kern="100" dirty="0">
                <a:solidFill>
                  <a:srgbClr val="000066"/>
                </a:solidFill>
                <a:latin typeface="Times New Roman"/>
                <a:ea typeface="SimSun"/>
              </a:rPr>
              <a:t> </a:t>
            </a:r>
            <a:r>
              <a:rPr lang="en-US" sz="2800" b="1" kern="100" dirty="0" err="1">
                <a:solidFill>
                  <a:srgbClr val="000066"/>
                </a:solidFill>
                <a:latin typeface="Times New Roman"/>
                <a:ea typeface="SimSun"/>
              </a:rPr>
              <a:t>sự</a:t>
            </a:r>
            <a:r>
              <a:rPr lang="en-US" sz="2800" b="1" kern="100" dirty="0">
                <a:solidFill>
                  <a:srgbClr val="000066"/>
                </a:solidFill>
                <a:latin typeface="Times New Roman"/>
                <a:ea typeface="SimSun"/>
              </a:rPr>
              <a:t> </a:t>
            </a:r>
            <a:r>
              <a:rPr lang="en-US" sz="2800" b="1" kern="100" dirty="0" err="1">
                <a:solidFill>
                  <a:srgbClr val="000066"/>
                </a:solidFill>
                <a:latin typeface="Times New Roman"/>
                <a:ea typeface="SimSun"/>
              </a:rPr>
              <a:t>sắp</a:t>
            </a:r>
            <a:r>
              <a:rPr lang="en-US" sz="2800" b="1" kern="100" dirty="0">
                <a:solidFill>
                  <a:srgbClr val="000066"/>
                </a:solidFill>
                <a:latin typeface="Times New Roman"/>
                <a:ea typeface="SimSun"/>
              </a:rPr>
              <a:t> </a:t>
            </a:r>
            <a:r>
              <a:rPr lang="en-US" sz="2800" b="1" kern="100" dirty="0" err="1">
                <a:solidFill>
                  <a:srgbClr val="000066"/>
                </a:solidFill>
                <a:latin typeface="Times New Roman"/>
                <a:ea typeface="SimSun"/>
              </a:rPr>
              <a:t>xếp</a:t>
            </a:r>
            <a:r>
              <a:rPr lang="en-US" sz="2800" b="1" kern="100" dirty="0">
                <a:solidFill>
                  <a:srgbClr val="000066"/>
                </a:solidFill>
                <a:latin typeface="Times New Roman"/>
                <a:ea typeface="SimSun"/>
              </a:rPr>
              <a:t> </a:t>
            </a:r>
            <a:r>
              <a:rPr lang="en-US" sz="2800" b="1" kern="100" dirty="0" err="1">
                <a:solidFill>
                  <a:srgbClr val="000066"/>
                </a:solidFill>
                <a:latin typeface="Times New Roman"/>
                <a:ea typeface="SimSun"/>
              </a:rPr>
              <a:t>lại</a:t>
            </a:r>
            <a:r>
              <a:rPr lang="en-US" sz="2800" b="1" kern="100" dirty="0">
                <a:solidFill>
                  <a:srgbClr val="000066"/>
                </a:solidFill>
                <a:latin typeface="Times New Roman"/>
                <a:ea typeface="SimSun"/>
              </a:rPr>
              <a:t> </a:t>
            </a:r>
            <a:r>
              <a:rPr lang="en-US" sz="2800" b="1" kern="100" dirty="0" err="1">
                <a:solidFill>
                  <a:srgbClr val="000066"/>
                </a:solidFill>
                <a:latin typeface="Times New Roman"/>
                <a:ea typeface="SimSun"/>
              </a:rPr>
              <a:t>các</a:t>
            </a:r>
            <a:r>
              <a:rPr lang="en-US" sz="2800" b="1" kern="100" dirty="0">
                <a:solidFill>
                  <a:srgbClr val="000066"/>
                </a:solidFill>
                <a:latin typeface="Times New Roman"/>
                <a:ea typeface="SimSun"/>
              </a:rPr>
              <a:t> </a:t>
            </a:r>
            <a:r>
              <a:rPr lang="en-US" sz="2800" b="1" kern="100" dirty="0" err="1">
                <a:solidFill>
                  <a:srgbClr val="000066"/>
                </a:solidFill>
                <a:latin typeface="Times New Roman"/>
                <a:ea typeface="SimSun"/>
              </a:rPr>
              <a:t>đoạn</a:t>
            </a:r>
            <a:r>
              <a:rPr lang="en-US" sz="2800" b="1" kern="100" dirty="0">
                <a:solidFill>
                  <a:srgbClr val="000066"/>
                </a:solidFill>
                <a:latin typeface="Times New Roman"/>
                <a:ea typeface="SimSun"/>
              </a:rPr>
              <a:t> </a:t>
            </a:r>
            <a:r>
              <a:rPr lang="en-US" sz="2800" b="1" kern="100" dirty="0" err="1">
                <a:solidFill>
                  <a:srgbClr val="000066"/>
                </a:solidFill>
                <a:latin typeface="Times New Roman"/>
                <a:ea typeface="SimSun"/>
              </a:rPr>
              <a:t>của</a:t>
            </a:r>
            <a:r>
              <a:rPr lang="en-US" sz="2800" b="1" kern="100" dirty="0">
                <a:solidFill>
                  <a:srgbClr val="000066"/>
                </a:solidFill>
                <a:latin typeface="Times New Roman"/>
                <a:ea typeface="SimSun"/>
              </a:rPr>
              <a:t> NST.</a:t>
            </a:r>
            <a:endParaRPr lang="en-US" sz="2800" kern="100" dirty="0">
              <a:solidFill>
                <a:srgbClr val="000066"/>
              </a:solidFill>
              <a:latin typeface="Times New Roman"/>
              <a:ea typeface="SimSun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FF7FC1-8C23-4BCA-BE31-7EF15D4A0FBF}"/>
              </a:ext>
            </a:extLst>
          </p:cNvPr>
          <p:cNvSpPr/>
          <p:nvPr/>
        </p:nvSpPr>
        <p:spPr>
          <a:xfrm>
            <a:off x="2179639" y="2779714"/>
            <a:ext cx="7634287" cy="9540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0" fontAlgn="base" hangingPunct="0">
              <a:defRPr/>
            </a:pPr>
            <a:r>
              <a:rPr lang="en-US" sz="2800" kern="100" dirty="0">
                <a:solidFill>
                  <a:srgbClr val="000066"/>
                </a:solidFill>
                <a:latin typeface="Times New Roman"/>
                <a:ea typeface="SimSun"/>
              </a:rPr>
              <a:t>- </a:t>
            </a:r>
            <a:r>
              <a:rPr lang="en-US" sz="2800" kern="100" dirty="0" err="1">
                <a:solidFill>
                  <a:srgbClr val="000066"/>
                </a:solidFill>
                <a:latin typeface="Times New Roman"/>
                <a:ea typeface="SimSun"/>
              </a:rPr>
              <a:t>Đột</a:t>
            </a:r>
            <a:r>
              <a:rPr lang="en-US" sz="2800" kern="100" dirty="0">
                <a:solidFill>
                  <a:srgbClr val="000066"/>
                </a:solidFill>
                <a:latin typeface="Times New Roman"/>
                <a:ea typeface="SimSun"/>
              </a:rPr>
              <a:t> </a:t>
            </a:r>
            <a:r>
              <a:rPr lang="en-US" sz="2800" kern="100" dirty="0" err="1">
                <a:solidFill>
                  <a:srgbClr val="000066"/>
                </a:solidFill>
                <a:latin typeface="Times New Roman"/>
                <a:ea typeface="SimSun"/>
              </a:rPr>
              <a:t>biến</a:t>
            </a:r>
            <a:r>
              <a:rPr lang="en-US" sz="2800" kern="100" dirty="0">
                <a:solidFill>
                  <a:srgbClr val="000066"/>
                </a:solidFill>
                <a:latin typeface="Times New Roman"/>
                <a:ea typeface="SimSun"/>
              </a:rPr>
              <a:t> </a:t>
            </a:r>
            <a:r>
              <a:rPr lang="en-US" sz="2800" kern="100" dirty="0" err="1">
                <a:solidFill>
                  <a:srgbClr val="000066"/>
                </a:solidFill>
                <a:latin typeface="Times New Roman"/>
                <a:ea typeface="SimSun"/>
              </a:rPr>
              <a:t>cấu</a:t>
            </a:r>
            <a:r>
              <a:rPr lang="en-US" sz="2800" kern="100" dirty="0">
                <a:solidFill>
                  <a:srgbClr val="000066"/>
                </a:solidFill>
                <a:latin typeface="Times New Roman"/>
                <a:ea typeface="SimSun"/>
              </a:rPr>
              <a:t> </a:t>
            </a:r>
            <a:r>
              <a:rPr lang="en-US" sz="2800" kern="100" dirty="0" err="1">
                <a:solidFill>
                  <a:srgbClr val="000066"/>
                </a:solidFill>
                <a:latin typeface="Times New Roman"/>
                <a:ea typeface="SimSun"/>
              </a:rPr>
              <a:t>trúc</a:t>
            </a:r>
            <a:r>
              <a:rPr lang="en-US" sz="2800" kern="100" dirty="0">
                <a:solidFill>
                  <a:srgbClr val="000066"/>
                </a:solidFill>
                <a:latin typeface="Times New Roman"/>
                <a:ea typeface="SimSun"/>
              </a:rPr>
              <a:t> NST do </a:t>
            </a:r>
            <a:r>
              <a:rPr lang="en-US" sz="2800" kern="100" dirty="0" err="1">
                <a:solidFill>
                  <a:srgbClr val="000066"/>
                </a:solidFill>
                <a:latin typeface="Times New Roman"/>
                <a:ea typeface="SimSun"/>
              </a:rPr>
              <a:t>ảnh</a:t>
            </a:r>
            <a:r>
              <a:rPr lang="en-US" sz="2800" kern="100" dirty="0">
                <a:solidFill>
                  <a:srgbClr val="000066"/>
                </a:solidFill>
                <a:latin typeface="Times New Roman"/>
                <a:ea typeface="SimSun"/>
              </a:rPr>
              <a:t> </a:t>
            </a:r>
            <a:r>
              <a:rPr lang="en-US" sz="2800" kern="100" dirty="0" err="1">
                <a:solidFill>
                  <a:srgbClr val="000066"/>
                </a:solidFill>
                <a:latin typeface="Times New Roman"/>
                <a:ea typeface="SimSun"/>
              </a:rPr>
              <a:t>hưởng</a:t>
            </a:r>
            <a:r>
              <a:rPr lang="en-US" sz="2800" kern="100" dirty="0">
                <a:solidFill>
                  <a:srgbClr val="000066"/>
                </a:solidFill>
                <a:latin typeface="Times New Roman"/>
                <a:ea typeface="SimSun"/>
              </a:rPr>
              <a:t> </a:t>
            </a:r>
            <a:r>
              <a:rPr lang="en-US" sz="2800" kern="100" dirty="0" err="1">
                <a:solidFill>
                  <a:srgbClr val="000066"/>
                </a:solidFill>
                <a:latin typeface="Times New Roman"/>
                <a:ea typeface="SimSun"/>
              </a:rPr>
              <a:t>của</a:t>
            </a:r>
            <a:r>
              <a:rPr lang="en-US" sz="2800" kern="100" dirty="0">
                <a:solidFill>
                  <a:srgbClr val="000066"/>
                </a:solidFill>
                <a:latin typeface="Times New Roman"/>
                <a:ea typeface="SimSun"/>
              </a:rPr>
              <a:t> </a:t>
            </a:r>
            <a:r>
              <a:rPr lang="en-US" sz="2800" kern="100" dirty="0" err="1">
                <a:solidFill>
                  <a:srgbClr val="000066"/>
                </a:solidFill>
                <a:latin typeface="Times New Roman"/>
                <a:ea typeface="SimSun"/>
              </a:rPr>
              <a:t>môi</a:t>
            </a:r>
            <a:r>
              <a:rPr lang="en-US" sz="2800" kern="100" dirty="0">
                <a:solidFill>
                  <a:srgbClr val="000066"/>
                </a:solidFill>
                <a:latin typeface="Times New Roman"/>
                <a:ea typeface="SimSun"/>
              </a:rPr>
              <a:t> </a:t>
            </a:r>
            <a:r>
              <a:rPr lang="en-US" sz="2800" kern="100" dirty="0" err="1">
                <a:solidFill>
                  <a:srgbClr val="000066"/>
                </a:solidFill>
                <a:latin typeface="Times New Roman"/>
                <a:ea typeface="SimSun"/>
              </a:rPr>
              <a:t>trường</a:t>
            </a:r>
            <a:r>
              <a:rPr lang="en-US" sz="2800" kern="100" dirty="0">
                <a:solidFill>
                  <a:srgbClr val="000066"/>
                </a:solidFill>
                <a:latin typeface="Times New Roman"/>
                <a:ea typeface="SimSun"/>
              </a:rPr>
              <a:t> </a:t>
            </a:r>
            <a:r>
              <a:rPr lang="en-US" sz="2800" kern="100" dirty="0" err="1">
                <a:solidFill>
                  <a:srgbClr val="000066"/>
                </a:solidFill>
                <a:latin typeface="Times New Roman"/>
                <a:ea typeface="SimSun"/>
              </a:rPr>
              <a:t>bên</a:t>
            </a:r>
            <a:r>
              <a:rPr lang="en-US" sz="2800" kern="100" dirty="0">
                <a:solidFill>
                  <a:srgbClr val="000066"/>
                </a:solidFill>
                <a:latin typeface="Times New Roman"/>
                <a:ea typeface="SimSun"/>
              </a:rPr>
              <a:t> </a:t>
            </a:r>
            <a:r>
              <a:rPr lang="en-US" sz="2800" kern="100" dirty="0" err="1">
                <a:solidFill>
                  <a:srgbClr val="000066"/>
                </a:solidFill>
                <a:latin typeface="Times New Roman"/>
                <a:ea typeface="SimSun"/>
              </a:rPr>
              <a:t>trong</a:t>
            </a:r>
            <a:r>
              <a:rPr lang="en-US" sz="2800" kern="100" dirty="0">
                <a:solidFill>
                  <a:srgbClr val="000066"/>
                </a:solidFill>
                <a:latin typeface="Times New Roman"/>
                <a:ea typeface="SimSun"/>
              </a:rPr>
              <a:t> </a:t>
            </a:r>
            <a:r>
              <a:rPr lang="en-US" sz="2800" kern="100" dirty="0" err="1">
                <a:solidFill>
                  <a:srgbClr val="000066"/>
                </a:solidFill>
                <a:latin typeface="Times New Roman"/>
                <a:ea typeface="SimSun"/>
              </a:rPr>
              <a:t>và</a:t>
            </a:r>
            <a:r>
              <a:rPr lang="en-US" sz="2800" kern="100" dirty="0">
                <a:solidFill>
                  <a:srgbClr val="000066"/>
                </a:solidFill>
                <a:latin typeface="Times New Roman"/>
                <a:ea typeface="SimSun"/>
              </a:rPr>
              <a:t> </a:t>
            </a:r>
            <a:r>
              <a:rPr lang="en-US" sz="2800" kern="100" dirty="0" err="1">
                <a:solidFill>
                  <a:srgbClr val="000066"/>
                </a:solidFill>
                <a:latin typeface="Times New Roman"/>
                <a:ea typeface="SimSun"/>
              </a:rPr>
              <a:t>môi</a:t>
            </a:r>
            <a:r>
              <a:rPr lang="en-US" sz="2800" kern="100" dirty="0">
                <a:solidFill>
                  <a:srgbClr val="000066"/>
                </a:solidFill>
                <a:latin typeface="Times New Roman"/>
                <a:ea typeface="SimSun"/>
              </a:rPr>
              <a:t> </a:t>
            </a:r>
            <a:r>
              <a:rPr lang="en-US" sz="2800" kern="100" dirty="0" err="1">
                <a:solidFill>
                  <a:srgbClr val="000066"/>
                </a:solidFill>
                <a:latin typeface="Times New Roman"/>
                <a:ea typeface="SimSun"/>
              </a:rPr>
              <a:t>trường</a:t>
            </a:r>
            <a:r>
              <a:rPr lang="en-US" sz="2800" kern="100" dirty="0">
                <a:solidFill>
                  <a:srgbClr val="000066"/>
                </a:solidFill>
                <a:latin typeface="Times New Roman"/>
                <a:ea typeface="SimSun"/>
              </a:rPr>
              <a:t> </a:t>
            </a:r>
            <a:r>
              <a:rPr lang="en-US" sz="2800" kern="100" dirty="0" err="1">
                <a:solidFill>
                  <a:srgbClr val="000066"/>
                </a:solidFill>
                <a:latin typeface="Times New Roman"/>
                <a:ea typeface="SimSun"/>
              </a:rPr>
              <a:t>ngoài</a:t>
            </a:r>
            <a:r>
              <a:rPr lang="en-US" sz="2800" kern="100" dirty="0">
                <a:solidFill>
                  <a:srgbClr val="000066"/>
                </a:solidFill>
                <a:latin typeface="Times New Roman"/>
                <a:ea typeface="SimSun"/>
              </a:rPr>
              <a:t> </a:t>
            </a:r>
            <a:r>
              <a:rPr lang="en-US" sz="2800" kern="100" dirty="0" err="1">
                <a:solidFill>
                  <a:srgbClr val="000066"/>
                </a:solidFill>
                <a:latin typeface="Times New Roman"/>
                <a:ea typeface="SimSun"/>
              </a:rPr>
              <a:t>cơ</a:t>
            </a:r>
            <a:r>
              <a:rPr lang="en-US" sz="2800" kern="100" dirty="0">
                <a:solidFill>
                  <a:srgbClr val="000066"/>
                </a:solidFill>
                <a:latin typeface="Times New Roman"/>
                <a:ea typeface="SimSun"/>
              </a:rPr>
              <a:t> </a:t>
            </a:r>
            <a:r>
              <a:rPr lang="en-US" sz="2800" kern="100" dirty="0" err="1">
                <a:solidFill>
                  <a:srgbClr val="000066"/>
                </a:solidFill>
                <a:latin typeface="Times New Roman"/>
                <a:ea typeface="SimSun"/>
              </a:rPr>
              <a:t>thể</a:t>
            </a:r>
            <a:r>
              <a:rPr lang="en-US" sz="2800" kern="100" dirty="0">
                <a:solidFill>
                  <a:srgbClr val="000066"/>
                </a:solidFill>
                <a:latin typeface="Times New Roman"/>
                <a:ea typeface="SimSun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3">
            <a:extLst>
              <a:ext uri="{FF2B5EF4-FFF2-40B4-BE49-F238E27FC236}">
                <a16:creationId xmlns:a16="http://schemas.microsoft.com/office/drawing/2014/main" id="{9BEDFC0F-9B1E-464A-8A41-51E57FDC8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257800"/>
            <a:ext cx="3048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5" rIns="91408" bIns="45705" anchor="ctr"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cực tím ( UV)</a:t>
            </a:r>
          </a:p>
        </p:txBody>
      </p:sp>
      <p:pic>
        <p:nvPicPr>
          <p:cNvPr id="23555" name="Picture 7" descr="20140812-anh-tia-gamma-tuye-t-de-p-tu-kinh-vien-vong-nasa-5">
            <a:extLst>
              <a:ext uri="{FF2B5EF4-FFF2-40B4-BE49-F238E27FC236}">
                <a16:creationId xmlns:a16="http://schemas.microsoft.com/office/drawing/2014/main" id="{5D873032-0EEB-4B95-9CBE-150995E4C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8" r="12347"/>
          <a:stretch>
            <a:fillRect/>
          </a:stretch>
        </p:blipFill>
        <p:spPr bwMode="auto">
          <a:xfrm>
            <a:off x="6096000" y="1828801"/>
            <a:ext cx="43434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8">
            <a:extLst>
              <a:ext uri="{FF2B5EF4-FFF2-40B4-BE49-F238E27FC236}">
                <a16:creationId xmlns:a16="http://schemas.microsoft.com/office/drawing/2014/main" id="{C2EA79EB-25B0-413E-8DCD-BC0A44B67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9676" y="5118100"/>
            <a:ext cx="2195513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A5002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phóng xạ</a:t>
            </a:r>
          </a:p>
        </p:txBody>
      </p:sp>
      <p:sp>
        <p:nvSpPr>
          <p:cNvPr id="23557" name="Rectangle 9">
            <a:extLst>
              <a:ext uri="{FF2B5EF4-FFF2-40B4-BE49-F238E27FC236}">
                <a16:creationId xmlns:a16="http://schemas.microsoft.com/office/drawing/2014/main" id="{605D3174-87F7-480E-B3AA-DFF669EA6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609601"/>
            <a:ext cx="2489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nhân vật lí</a:t>
            </a:r>
          </a:p>
        </p:txBody>
      </p:sp>
      <p:pic>
        <p:nvPicPr>
          <p:cNvPr id="23558" name="Picture 1">
            <a:extLst>
              <a:ext uri="{FF2B5EF4-FFF2-40B4-BE49-F238E27FC236}">
                <a16:creationId xmlns:a16="http://schemas.microsoft.com/office/drawing/2014/main" id="{325E39AE-51D8-46C5-AB49-0C6A48E5B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4292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no bom o Hirosima">
            <a:extLst>
              <a:ext uri="{FF2B5EF4-FFF2-40B4-BE49-F238E27FC236}">
                <a16:creationId xmlns:a16="http://schemas.microsoft.com/office/drawing/2014/main" id="{CE7A2828-B14D-4C88-AC3B-5BA55F3E8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6" y="685800"/>
            <a:ext cx="42068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 descr="http://image.tin247.com/dantri/080917003054-195-264.jpg">
            <a:extLst>
              <a:ext uri="{FF2B5EF4-FFF2-40B4-BE49-F238E27FC236}">
                <a16:creationId xmlns:a16="http://schemas.microsoft.com/office/drawing/2014/main" id="{291F1220-9AFA-4582-935D-E3626FCF9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85800"/>
            <a:ext cx="40401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1">
            <a:extLst>
              <a:ext uri="{FF2B5EF4-FFF2-40B4-BE49-F238E27FC236}">
                <a16:creationId xmlns:a16="http://schemas.microsoft.com/office/drawing/2014/main" id="{47C72F52-7F97-47BC-BEEA-8FD012851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2436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Time new rome"/>
              </a:rPr>
              <a:t>MỸ NÉM BOM NGUYÊN TỬ XUỐNG HIROSHIMA  - NHẬT BẢN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90EAEC-1418-43AC-B5DB-4D389C8CB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12714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phóng xạ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b7211">
            <a:extLst>
              <a:ext uri="{FF2B5EF4-FFF2-40B4-BE49-F238E27FC236}">
                <a16:creationId xmlns:a16="http://schemas.microsoft.com/office/drawing/2014/main" id="{0C8E829D-631C-4A34-9D2C-33E048ECA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4343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5" descr="rai cd">
            <a:extLst>
              <a:ext uri="{FF2B5EF4-FFF2-40B4-BE49-F238E27FC236}">
                <a16:creationId xmlns:a16="http://schemas.microsoft.com/office/drawing/2014/main" id="{9CA250DC-FBEE-4ECE-A27A-2AF767923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85800"/>
            <a:ext cx="4495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6">
            <a:extLst>
              <a:ext uri="{FF2B5EF4-FFF2-40B4-BE49-F238E27FC236}">
                <a16:creationId xmlns:a16="http://schemas.microsoft.com/office/drawing/2014/main" id="{114DAB2B-5942-421E-8882-B77890F04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240464"/>
            <a:ext cx="91440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BAY MỸ RẢI CHẤT ĐỘC MÀU DA CAM</a:t>
            </a:r>
          </a:p>
        </p:txBody>
      </p:sp>
      <p:sp>
        <p:nvSpPr>
          <p:cNvPr id="25605" name="Rectangle 9">
            <a:extLst>
              <a:ext uri="{FF2B5EF4-FFF2-40B4-BE49-F238E27FC236}">
                <a16:creationId xmlns:a16="http://schemas.microsoft.com/office/drawing/2014/main" id="{3D3D8719-FB8C-4DF9-8C79-BB4654F54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800" y="85726"/>
            <a:ext cx="29098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nhân hóa học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C:\Documents and Settings\Toshiba\Local Settings\Temporary Internet Files\t014494a.bmp">
            <a:extLst>
              <a:ext uri="{FF2B5EF4-FFF2-40B4-BE49-F238E27FC236}">
                <a16:creationId xmlns:a16="http://schemas.microsoft.com/office/drawing/2014/main" id="{66D837EB-B768-4DD8-BBB2-FAD372EDE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85800"/>
            <a:ext cx="4267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5" descr="rac3">
            <a:extLst>
              <a:ext uri="{FF2B5EF4-FFF2-40B4-BE49-F238E27FC236}">
                <a16:creationId xmlns:a16="http://schemas.microsoft.com/office/drawing/2014/main" id="{CDF9D8F7-89D0-464F-B427-C4EF41079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85800"/>
            <a:ext cx="4267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 Box 6">
            <a:extLst>
              <a:ext uri="{FF2B5EF4-FFF2-40B4-BE49-F238E27FC236}">
                <a16:creationId xmlns:a16="http://schemas.microsoft.com/office/drawing/2014/main" id="{944EDCF1-F32D-4B66-B1F7-BBCA44CE7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867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PHUN THUỐC TRỪ SÂU</a:t>
            </a:r>
          </a:p>
        </p:txBody>
      </p:sp>
      <p:sp>
        <p:nvSpPr>
          <p:cNvPr id="66567" name="Text Box 7">
            <a:extLst>
              <a:ext uri="{FF2B5EF4-FFF2-40B4-BE49-F238E27FC236}">
                <a16:creationId xmlns:a16="http://schemas.microsoft.com/office/drawing/2014/main" id="{24FE7E16-3A50-4B51-99B6-5365ECEB6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8674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DÒNG SÔNG BỊ Ô NHIỄM</a:t>
            </a:r>
          </a:p>
        </p:txBody>
      </p:sp>
      <p:sp>
        <p:nvSpPr>
          <p:cNvPr id="26630" name="Rectangle 9">
            <a:extLst>
              <a:ext uri="{FF2B5EF4-FFF2-40B4-BE49-F238E27FC236}">
                <a16:creationId xmlns:a16="http://schemas.microsoft.com/office/drawing/2014/main" id="{AAF9FF54-1C9B-4806-BD18-6E72AA414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800" y="85726"/>
            <a:ext cx="29098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nhân hóa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/>
      <p:bldP spid="665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2">
            <a:extLst>
              <a:ext uri="{FF2B5EF4-FFF2-40B4-BE49-F238E27FC236}">
                <a16:creationId xmlns:a16="http://schemas.microsoft.com/office/drawing/2014/main" id="{0DD8372A-05BA-4051-BC25-7F43EC051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6188" y="5486401"/>
            <a:ext cx="7086600" cy="450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994" tIns="39997" rIns="79994" bIns="39997">
            <a:spAutoFit/>
          </a:bodyPr>
          <a:lstStyle>
            <a:lvl1pPr defTabSz="800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0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0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0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0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C00000"/>
                </a:solidFill>
                <a:latin typeface="Time new rome"/>
              </a:rPr>
              <a:t>CÔNG TY VEDAN GÂY Ô NHIỄM SÔNG THỊ VẢI</a:t>
            </a:r>
            <a:r>
              <a:rPr lang="en-US" altLang="en-US" sz="2400">
                <a:solidFill>
                  <a:srgbClr val="C00000"/>
                </a:solidFill>
                <a:latin typeface="Time new rome"/>
              </a:rPr>
              <a:t>. </a:t>
            </a:r>
          </a:p>
        </p:txBody>
      </p:sp>
      <p:pic>
        <p:nvPicPr>
          <p:cNvPr id="27651" name="Picture 1">
            <a:extLst>
              <a:ext uri="{FF2B5EF4-FFF2-40B4-BE49-F238E27FC236}">
                <a16:creationId xmlns:a16="http://schemas.microsoft.com/office/drawing/2014/main" id="{E206D729-A71E-470C-BB0C-ED844B0BF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76314"/>
            <a:ext cx="4343400" cy="3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">
            <a:extLst>
              <a:ext uri="{FF2B5EF4-FFF2-40B4-BE49-F238E27FC236}">
                <a16:creationId xmlns:a16="http://schemas.microsoft.com/office/drawing/2014/main" id="{3AF554E0-F8A4-424A-A5AE-D6BBE6B86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76314"/>
            <a:ext cx="4191000" cy="3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9">
            <a:extLst>
              <a:ext uri="{FF2B5EF4-FFF2-40B4-BE49-F238E27FC236}">
                <a16:creationId xmlns:a16="http://schemas.microsoft.com/office/drawing/2014/main" id="{CFA9113D-0FFF-4D3A-949A-FA7EEBEFA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800" y="238126"/>
            <a:ext cx="29098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nhân hóa học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2">
            <a:extLst>
              <a:ext uri="{FF2B5EF4-FFF2-40B4-BE49-F238E27FC236}">
                <a16:creationId xmlns:a16="http://schemas.microsoft.com/office/drawing/2014/main" id="{F7BD2567-1D27-4F34-BBD3-2D38D0989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6188" y="4876800"/>
            <a:ext cx="70866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994" tIns="39997" rIns="79994" bIns="39997">
            <a:spAutoFit/>
          </a:bodyPr>
          <a:lstStyle>
            <a:lvl1pPr defTabSz="800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0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0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0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0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C00000"/>
                </a:solidFill>
                <a:latin typeface="Time new rome"/>
              </a:rPr>
              <a:t>CÔNG TY FORMOSA- HÀ TĨNH GÂY Ô NHIỄM</a:t>
            </a:r>
            <a:endParaRPr lang="en-US" altLang="en-US" sz="2400">
              <a:solidFill>
                <a:srgbClr val="C00000"/>
              </a:solidFill>
              <a:latin typeface="Time new rom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CDEDAF-E4C0-43EC-8248-2B284F411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6" y="1143000"/>
            <a:ext cx="4333875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72AB66-FFD5-48D4-AC67-4D8B0415E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219200"/>
            <a:ext cx="40386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677" name="Rectangle 9">
            <a:extLst>
              <a:ext uri="{FF2B5EF4-FFF2-40B4-BE49-F238E27FC236}">
                <a16:creationId xmlns:a16="http://schemas.microsoft.com/office/drawing/2014/main" id="{871F6336-0A74-4328-8D41-5676FE395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800" y="390526"/>
            <a:ext cx="29098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nhân hóa học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C756B2D5-09DA-4F88-868C-C5AA268F8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366" y="713235"/>
            <a:ext cx="876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D61A5F6B-F63B-4415-A202-752918DD5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Tiết 23:</a:t>
            </a:r>
            <a:r>
              <a:rPr lang="en-US" i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4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Bài 22</a:t>
            </a: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</a:t>
            </a:r>
            <a:r>
              <a:rPr 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</a:t>
            </a:r>
            <a:r>
              <a:rPr lang="en-US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ĐỘT BIẾN CẤU TRÚC NHIỄM SẮC THỂ</a:t>
            </a:r>
          </a:p>
        </p:txBody>
      </p:sp>
      <p:sp>
        <p:nvSpPr>
          <p:cNvPr id="29700" name="Text Box 15">
            <a:extLst>
              <a:ext uri="{FF2B5EF4-FFF2-40B4-BE49-F238E27FC236}">
                <a16:creationId xmlns:a16="http://schemas.microsoft.com/office/drawing/2014/main" id="{92A1C08B-1397-4196-806B-7BDD31961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solidFill>
            <a:srgbClr val="EDA2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ĐỘT BIẾN CẤU TRÚC NHIỄM SẮC THỂ</a:t>
            </a:r>
          </a:p>
        </p:txBody>
      </p:sp>
      <p:sp>
        <p:nvSpPr>
          <p:cNvPr id="29701" name="Text Box 23">
            <a:extLst>
              <a:ext uri="{FF2B5EF4-FFF2-40B4-BE49-F238E27FC236}">
                <a16:creationId xmlns:a16="http://schemas.microsoft.com/office/drawing/2014/main" id="{47A78DDA-FD78-44C1-B467-504508B07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366" y="1266676"/>
            <a:ext cx="457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9702" name="Text Box 25">
            <a:extLst>
              <a:ext uri="{FF2B5EF4-FFF2-40B4-BE49-F238E27FC236}">
                <a16:creationId xmlns:a16="http://schemas.microsoft.com/office/drawing/2014/main" id="{ABBA47B8-E7DE-48C6-B751-C74F06100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366" y="1447801"/>
            <a:ext cx="120466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nhắc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gây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trúc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NST?</a:t>
            </a:r>
          </a:p>
        </p:txBody>
      </p:sp>
      <p:sp>
        <p:nvSpPr>
          <p:cNvPr id="9" name="Text Box 26">
            <a:extLst>
              <a:ext uri="{FF2B5EF4-FFF2-40B4-BE49-F238E27FC236}">
                <a16:creationId xmlns:a16="http://schemas.microsoft.com/office/drawing/2014/main" id="{DBD2A0E2-05B9-4D76-9024-3264D6301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94" y="2209800"/>
            <a:ext cx="1179810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Đột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biến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cấu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trúc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NST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xảy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ra do : 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- 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Môi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trường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bên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cơ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(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biến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đổi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bất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thường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lí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tế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bào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27">
            <a:extLst>
              <a:ext uri="{FF2B5EF4-FFF2-40B4-BE49-F238E27FC236}">
                <a16:creationId xmlns:a16="http://schemas.microsoft.com/office/drawing/2014/main" id="{A13D975B-7A3F-489B-B45C-84073518C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93" y="3482976"/>
            <a:ext cx="1164805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Môi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: 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+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vật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lý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tia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phóng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xạ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tia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cực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tím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…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hưởng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độc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thuốc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sâu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diệt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cỏ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độc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da cam…</a:t>
            </a:r>
          </a:p>
        </p:txBody>
      </p:sp>
      <p:sp>
        <p:nvSpPr>
          <p:cNvPr id="11" name="Text Box 28">
            <a:extLst>
              <a:ext uri="{FF2B5EF4-FFF2-40B4-BE49-F238E27FC236}">
                <a16:creationId xmlns:a16="http://schemas.microsoft.com/office/drawing/2014/main" id="{2952900F-0CFD-4FF9-8117-B7157C923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966" y="5683100"/>
            <a:ext cx="114393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trúc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NST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điều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kiện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do con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gây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 Box 6">
            <a:extLst>
              <a:ext uri="{FF2B5EF4-FFF2-40B4-BE49-F238E27FC236}">
                <a16:creationId xmlns:a16="http://schemas.microsoft.com/office/drawing/2014/main" id="{5F40D6B5-87CE-4997-9ADC-3A214BA33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Tiết 23:</a:t>
            </a:r>
            <a:r>
              <a:rPr lang="en-US" i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4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Bài 22</a:t>
            </a: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</a:t>
            </a:r>
            <a:r>
              <a:rPr 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</a:t>
            </a:r>
            <a:r>
              <a:rPr lang="en-US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ĐỘT BIẾN CẤU TRÚC NHIỄM SẮC THỂ</a:t>
            </a:r>
          </a:p>
        </p:txBody>
      </p:sp>
      <p:sp>
        <p:nvSpPr>
          <p:cNvPr id="18442" name="Text Box 10">
            <a:extLst>
              <a:ext uri="{FF2B5EF4-FFF2-40B4-BE49-F238E27FC236}">
                <a16:creationId xmlns:a16="http://schemas.microsoft.com/office/drawing/2014/main" id="{49B8D969-C64A-4FC9-A2B3-0B3A828B7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37" y="2339976"/>
            <a:ext cx="11226018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just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ngoài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: Do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ngoài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, vật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hoá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:  do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biến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hoá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tế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0725" name="Text Box 11">
            <a:extLst>
              <a:ext uri="{FF2B5EF4-FFF2-40B4-BE49-F238E27FC236}">
                <a16:creationId xmlns:a16="http://schemas.microsoft.com/office/drawing/2014/main" id="{FF892475-F20C-40AD-942D-208FDF1EB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solidFill>
            <a:srgbClr val="EDA2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ĐỘT BIẾN CẤU TRÚC NHIỄM SẮC THỂ</a:t>
            </a:r>
          </a:p>
        </p:txBody>
      </p:sp>
      <p:sp>
        <p:nvSpPr>
          <p:cNvPr id="18446" name="Text Box 14">
            <a:extLst>
              <a:ext uri="{FF2B5EF4-FFF2-40B4-BE49-F238E27FC236}">
                <a16:creationId xmlns:a16="http://schemas.microsoft.com/office/drawing/2014/main" id="{35945081-381A-49A2-AB65-D875313CB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145" y="1363663"/>
            <a:ext cx="8382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prstClr val="black">
                    <a:lumMod val="95000"/>
                    <a:lumOff val="5000"/>
                  </a:prstClr>
                </a:solidFill>
                <a:latin typeface=".VnTime" pitchFamily="34" charset="0"/>
                <a:sym typeface="Wingdings" pitchFamily="2" charset="2"/>
              </a:rPr>
              <a:t></a:t>
            </a:r>
          </a:p>
        </p:txBody>
      </p:sp>
      <p:sp>
        <p:nvSpPr>
          <p:cNvPr id="8" name="Text Box 149">
            <a:extLst>
              <a:ext uri="{FF2B5EF4-FFF2-40B4-BE49-F238E27FC236}">
                <a16:creationId xmlns:a16="http://schemas.microsoft.com/office/drawing/2014/main" id="{3CC689B4-DA06-4816-A036-B7C0B5B18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06" y="875368"/>
            <a:ext cx="5867400" cy="52322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3.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nhân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phát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sinh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/>
      <p:bldP spid="18446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5586FFA3-4234-4D96-9912-46F96F55D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903" y="2721114"/>
            <a:ext cx="8871242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21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 </a:t>
            </a:r>
            <a:r>
              <a:rPr lang="en-US" altLang="en-US" sz="4000" b="1" dirty="0">
                <a:solidFill>
                  <a:srgbClr val="0000CC"/>
                </a:solidFill>
                <a:cs typeface="Arial" panose="020B0604020202020204" pitchFamily="34" charset="0"/>
              </a:rPr>
              <a:t>ĐỘT BIẾN CẤU TRÚC NST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A2283B-3849-4322-A930-754EE629548D}"/>
              </a:ext>
            </a:extLst>
          </p:cNvPr>
          <p:cNvSpPr txBox="1"/>
          <p:nvPr/>
        </p:nvSpPr>
        <p:spPr>
          <a:xfrm>
            <a:off x="2888810" y="3823220"/>
            <a:ext cx="543926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22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khoa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431384-43C2-48BD-B668-F72B565A3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291" y="114148"/>
            <a:ext cx="3934265" cy="23595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8E98F43-63DA-4DDE-AABC-39E576C59ECC}"/>
              </a:ext>
            </a:extLst>
          </p:cNvPr>
          <p:cNvSpPr/>
          <p:nvPr/>
        </p:nvSpPr>
        <p:spPr>
          <a:xfrm>
            <a:off x="3424723" y="1706371"/>
            <a:ext cx="4147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SINH HỌC 9</a:t>
            </a:r>
          </a:p>
        </p:txBody>
      </p:sp>
    </p:spTree>
    <p:extLst>
      <p:ext uri="{BB962C8B-B14F-4D97-AF65-F5344CB8AC3E}">
        <p14:creationId xmlns:p14="http://schemas.microsoft.com/office/powerpoint/2010/main" val="3869899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>
            <a:extLst>
              <a:ext uri="{FF2B5EF4-FFF2-40B4-BE49-F238E27FC236}">
                <a16:creationId xmlns:a16="http://schemas.microsoft.com/office/drawing/2014/main" id="{D0D525D4-8785-453E-907F-2E24A2548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62" y="1227235"/>
            <a:ext cx="9323875" cy="108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trúc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NST? (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ung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pic>
        <p:nvPicPr>
          <p:cNvPr id="84996" name="Picture 7" descr="question">
            <a:extLst>
              <a:ext uri="{FF2B5EF4-FFF2-40B4-BE49-F238E27FC236}">
                <a16:creationId xmlns:a16="http://schemas.microsoft.com/office/drawing/2014/main" id="{57DB5F07-FEE4-4B0C-A6CE-E0EA486639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84335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24" descr="XMASCA~1">
            <a:extLst>
              <a:ext uri="{FF2B5EF4-FFF2-40B4-BE49-F238E27FC236}">
                <a16:creationId xmlns:a16="http://schemas.microsoft.com/office/drawing/2014/main" id="{7FB68705-1870-497C-B14C-96E0A619EF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526" y="5791200"/>
            <a:ext cx="18954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11">
            <a:extLst>
              <a:ext uri="{FF2B5EF4-FFF2-40B4-BE49-F238E27FC236}">
                <a16:creationId xmlns:a16="http://schemas.microsoft.com/office/drawing/2014/main" id="{1D2FAAC7-A9E0-4EFB-9684-57DFCD622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solidFill>
            <a:srgbClr val="EDA2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ĐỘT BIẾN CẤU TRÚC NHIỄM SẮC THỂ</a:t>
            </a:r>
          </a:p>
        </p:txBody>
      </p:sp>
      <p:pic>
        <p:nvPicPr>
          <p:cNvPr id="6146" name="Picture 2" descr="Bộ sưu tập những hình ảnh dấu chấm hỏi đẹp, sáng tạo nhất">
            <a:extLst>
              <a:ext uri="{FF2B5EF4-FFF2-40B4-BE49-F238E27FC236}">
                <a16:creationId xmlns:a16="http://schemas.microsoft.com/office/drawing/2014/main" id="{A6840C17-E500-4691-839B-BD1184561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2" y="2724161"/>
            <a:ext cx="6620070" cy="365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5" descr="rac3">
            <a:extLst>
              <a:ext uri="{FF2B5EF4-FFF2-40B4-BE49-F238E27FC236}">
                <a16:creationId xmlns:a16="http://schemas.microsoft.com/office/drawing/2014/main" id="{54E62111-09E9-44BB-9F73-A23E852F8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95" y="1957387"/>
            <a:ext cx="5702105" cy="428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images408173_DSC05102">
            <a:extLst>
              <a:ext uri="{FF2B5EF4-FFF2-40B4-BE49-F238E27FC236}">
                <a16:creationId xmlns:a16="http://schemas.microsoft.com/office/drawing/2014/main" id="{C0FF5A9A-B9EE-48E4-99C0-817C4B3D6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199" y="1951037"/>
            <a:ext cx="5625905" cy="429501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9094" name="Rectangle 6">
            <a:extLst>
              <a:ext uri="{FF2B5EF4-FFF2-40B4-BE49-F238E27FC236}">
                <a16:creationId xmlns:a16="http://schemas.microsoft.com/office/drawing/2014/main" id="{82D88966-BAFA-4C9C-BF42-773A42728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144589"/>
            <a:ext cx="58181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3" name="Rectangle 7">
            <a:extLst>
              <a:ext uri="{FF2B5EF4-FFF2-40B4-BE49-F238E27FC236}">
                <a16:creationId xmlns:a16="http://schemas.microsoft.com/office/drawing/2014/main" id="{3ADA92A5-FBDA-4FAC-9A9F-D7616F039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200" y="166689"/>
            <a:ext cx="6883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hạn chế phát sinh đột biến cấu trúc NST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>
            <a:extLst>
              <a:ext uri="{FF2B5EF4-FFF2-40B4-BE49-F238E27FC236}">
                <a16:creationId xmlns:a16="http://schemas.microsoft.com/office/drawing/2014/main" id="{B62BC28B-AF19-4F30-BCC8-A2AEBEACF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1" y="1081089"/>
            <a:ext cx="39798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 nguồn nước sạch </a:t>
            </a:r>
          </a:p>
        </p:txBody>
      </p:sp>
      <p:sp>
        <p:nvSpPr>
          <p:cNvPr id="33795" name="Rectangle 5">
            <a:extLst>
              <a:ext uri="{FF2B5EF4-FFF2-40B4-BE49-F238E27FC236}">
                <a16:creationId xmlns:a16="http://schemas.microsoft.com/office/drawing/2014/main" id="{7BFDDADF-6F24-4AF1-8A1E-C2019AE7E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200" y="166689"/>
            <a:ext cx="6883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hạn chế phát sinh đột biến cấu trúc NST</a:t>
            </a:r>
          </a:p>
        </p:txBody>
      </p:sp>
      <p:pic>
        <p:nvPicPr>
          <p:cNvPr id="90118" name="Picture 6" descr="1-cc11a">
            <a:extLst>
              <a:ext uri="{FF2B5EF4-FFF2-40B4-BE49-F238E27FC236}">
                <a16:creationId xmlns:a16="http://schemas.microsoft.com/office/drawing/2014/main" id="{4EBA79D1-58F9-4BE8-8914-3EB4FC27F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90"/>
          <a:stretch>
            <a:fillRect/>
          </a:stretch>
        </p:blipFill>
        <p:spPr bwMode="auto">
          <a:xfrm>
            <a:off x="6515100" y="1604964"/>
            <a:ext cx="5676900" cy="437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9" name="Picture 7" descr="images565451_Anh_2">
            <a:extLst>
              <a:ext uri="{FF2B5EF4-FFF2-40B4-BE49-F238E27FC236}">
                <a16:creationId xmlns:a16="http://schemas.microsoft.com/office/drawing/2014/main" id="{B45F7E9F-7DE4-46B9-A5EE-F60156111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11" y="1587378"/>
            <a:ext cx="5478584" cy="418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Line 8">
            <a:extLst>
              <a:ext uri="{FF2B5EF4-FFF2-40B4-BE49-F238E27FC236}">
                <a16:creationId xmlns:a16="http://schemas.microsoft.com/office/drawing/2014/main" id="{77AFA04A-98BE-4ED3-BE7F-C4CBEE0346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774950"/>
            <a:ext cx="1676400" cy="80645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3799" name="Line 9">
            <a:extLst>
              <a:ext uri="{FF2B5EF4-FFF2-40B4-BE49-F238E27FC236}">
                <a16:creationId xmlns:a16="http://schemas.microsoft.com/office/drawing/2014/main" id="{9FF6CC07-7473-418B-92D4-54182C0E7C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1400" y="2562664"/>
            <a:ext cx="1219200" cy="12192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>
            <a:extLst>
              <a:ext uri="{FF2B5EF4-FFF2-40B4-BE49-F238E27FC236}">
                <a16:creationId xmlns:a16="http://schemas.microsoft.com/office/drawing/2014/main" id="{A8FE7949-CAD0-41AA-A571-E369DE6B5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7"/>
          <a:stretch>
            <a:fillRect/>
          </a:stretch>
        </p:blipFill>
        <p:spPr bwMode="auto">
          <a:xfrm>
            <a:off x="1735138" y="1690689"/>
            <a:ext cx="8077200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Rectangle 5">
            <a:extLst>
              <a:ext uri="{FF2B5EF4-FFF2-40B4-BE49-F238E27FC236}">
                <a16:creationId xmlns:a16="http://schemas.microsoft.com/office/drawing/2014/main" id="{8EC922E8-133B-4AB7-B78A-06B252E84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928689"/>
            <a:ext cx="75263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hợp lí, an toàn thuốc trừ sâu, thuốc diệt cỏ</a:t>
            </a:r>
          </a:p>
        </p:txBody>
      </p:sp>
      <p:sp>
        <p:nvSpPr>
          <p:cNvPr id="34820" name="Rectangle 6">
            <a:extLst>
              <a:ext uri="{FF2B5EF4-FFF2-40B4-BE49-F238E27FC236}">
                <a16:creationId xmlns:a16="http://schemas.microsoft.com/office/drawing/2014/main" id="{8D9C3DF3-72C3-46D2-A522-74EB1EF91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00" y="166689"/>
            <a:ext cx="6883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hạn chế phát sinh đột biến cấu trúc NST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 descr="Logo_DaCam_1">
            <a:extLst>
              <a:ext uri="{FF2B5EF4-FFF2-40B4-BE49-F238E27FC236}">
                <a16:creationId xmlns:a16="http://schemas.microsoft.com/office/drawing/2014/main" id="{BC32DA08-6C23-4C35-AE8D-64458A9AA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692" y="1184031"/>
            <a:ext cx="5105400" cy="4167188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TextBox 11">
            <a:extLst>
              <a:ext uri="{FF2B5EF4-FFF2-40B4-BE49-F238E27FC236}">
                <a16:creationId xmlns:a16="http://schemas.microsoft.com/office/drawing/2014/main" id="{88743705-EEF5-4ADA-8EF8-C08C32348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1447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endParaRPr lang="en-US" altLang="en-US" sz="2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2" name="Text Box 8">
            <a:extLst>
              <a:ext uri="{FF2B5EF4-FFF2-40B4-BE49-F238E27FC236}">
                <a16:creationId xmlns:a16="http://schemas.microsoft.com/office/drawing/2014/main" id="{D404D835-91A9-406B-94CD-C173F098C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599" y="2228850"/>
            <a:ext cx="49318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5" name="Rectangle 9">
            <a:extLst>
              <a:ext uri="{FF2B5EF4-FFF2-40B4-BE49-F238E27FC236}">
                <a16:creationId xmlns:a16="http://schemas.microsoft.com/office/drawing/2014/main" id="{EC979A2D-9ADA-44C3-A856-037618AF2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7800" y="314326"/>
            <a:ext cx="6883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hạn chế phát sinh đột biến cấu trúc NST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0">
            <a:extLst>
              <a:ext uri="{FF2B5EF4-FFF2-40B4-BE49-F238E27FC236}">
                <a16:creationId xmlns:a16="http://schemas.microsoft.com/office/drawing/2014/main" id="{6E76AD06-B5E0-4B1F-826B-B730F84DB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solidFill>
            <a:srgbClr val="EDA2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ĐỘT BIẾN CẤU TRÚC NHIỄM SẮC THỂ</a:t>
            </a:r>
          </a:p>
        </p:txBody>
      </p:sp>
      <p:sp>
        <p:nvSpPr>
          <p:cNvPr id="35860" name="Text Box 20">
            <a:extLst>
              <a:ext uri="{FF2B5EF4-FFF2-40B4-BE49-F238E27FC236}">
                <a16:creationId xmlns:a16="http://schemas.microsoft.com/office/drawing/2014/main" id="{91DE6E37-AF2B-4823-93AB-0DFEF671B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917" y="3025677"/>
            <a:ext cx="9144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Ví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Mất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NST 21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gây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ung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máu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người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hại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Mất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61" name="Text Box 21">
            <a:extLst>
              <a:ext uri="{FF2B5EF4-FFF2-40B4-BE49-F238E27FC236}">
                <a16:creationId xmlns:a16="http://schemas.microsoft.com/office/drawing/2014/main" id="{7688AFED-84C3-490D-96D5-AC6A70DAF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083" y="1680821"/>
            <a:ext cx="1196691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Nghiên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cứu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VD1, VD 2 SGK/66: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lợi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hại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 VD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5" name="Text Box 149">
            <a:extLst>
              <a:ext uri="{FF2B5EF4-FFF2-40B4-BE49-F238E27FC236}">
                <a16:creationId xmlns:a16="http://schemas.microsoft.com/office/drawing/2014/main" id="{C0C97146-DD8B-43C8-A7B3-A9A444287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083" y="971794"/>
            <a:ext cx="5867400" cy="52322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4.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Vai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trò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biến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cấu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trúc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1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10">
            <a:extLst>
              <a:ext uri="{FF2B5EF4-FFF2-40B4-BE49-F238E27FC236}">
                <a16:creationId xmlns:a16="http://schemas.microsoft.com/office/drawing/2014/main" id="{6ED69B8A-CAB6-41D5-994C-6095F425146A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76201"/>
            <a:ext cx="4114800" cy="3262313"/>
            <a:chOff x="192" y="48"/>
            <a:chExt cx="2592" cy="2055"/>
          </a:xfrm>
        </p:grpSpPr>
        <p:pic>
          <p:nvPicPr>
            <p:cNvPr id="40971" name="Picture 3" descr="04_Vista_plant_wallpaper_vplants-1">
              <a:extLst>
                <a:ext uri="{FF2B5EF4-FFF2-40B4-BE49-F238E27FC236}">
                  <a16:creationId xmlns:a16="http://schemas.microsoft.com/office/drawing/2014/main" id="{222D46CC-48D8-430E-BBF3-92D2283F03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8"/>
              <a:ext cx="2592" cy="1680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972" name="Text Box 7">
              <a:extLst>
                <a:ext uri="{FF2B5EF4-FFF2-40B4-BE49-F238E27FC236}">
                  <a16:creationId xmlns:a16="http://schemas.microsoft.com/office/drawing/2014/main" id="{DB5B1C10-046C-401F-8CA1-D37CB531B4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776"/>
              <a:ext cx="230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660033"/>
                  </a:solidFill>
                  <a:latin typeface="Times New Roman" panose="02020603050405020304" pitchFamily="18" charset="0"/>
                </a:rPr>
                <a:t>Lúa mạch đột biến</a:t>
              </a:r>
            </a:p>
          </p:txBody>
        </p:sp>
      </p:grpSp>
      <p:grpSp>
        <p:nvGrpSpPr>
          <p:cNvPr id="40963" name="Group 12">
            <a:extLst>
              <a:ext uri="{FF2B5EF4-FFF2-40B4-BE49-F238E27FC236}">
                <a16:creationId xmlns:a16="http://schemas.microsoft.com/office/drawing/2014/main" id="{2B2D005E-E89E-45FD-B70A-1B6EAC9A03E7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505201"/>
            <a:ext cx="4191000" cy="3262313"/>
            <a:chOff x="192" y="2208"/>
            <a:chExt cx="2640" cy="2055"/>
          </a:xfrm>
        </p:grpSpPr>
        <p:pic>
          <p:nvPicPr>
            <p:cNvPr id="40969" name="Picture 5" descr="beer_wideweb__430x298,0">
              <a:extLst>
                <a:ext uri="{FF2B5EF4-FFF2-40B4-BE49-F238E27FC236}">
                  <a16:creationId xmlns:a16="http://schemas.microsoft.com/office/drawing/2014/main" id="{CBAEBDAA-492F-499F-923C-8CC48E4105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208"/>
              <a:ext cx="2640" cy="1728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970" name="Text Box 9">
              <a:extLst>
                <a:ext uri="{FF2B5EF4-FFF2-40B4-BE49-F238E27FC236}">
                  <a16:creationId xmlns:a16="http://schemas.microsoft.com/office/drawing/2014/main" id="{AA7EF782-77AA-44F2-AFC1-A356F5FB39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936"/>
              <a:ext cx="254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660033"/>
                  </a:solidFill>
                  <a:latin typeface="Times New Roman" panose="02020603050405020304" pitchFamily="18" charset="0"/>
                </a:rPr>
                <a:t>Sản xuất bia từ lúa mạch</a:t>
              </a:r>
            </a:p>
          </p:txBody>
        </p:sp>
      </p:grpSp>
      <p:grpSp>
        <p:nvGrpSpPr>
          <p:cNvPr id="40964" name="Group 11">
            <a:extLst>
              <a:ext uri="{FF2B5EF4-FFF2-40B4-BE49-F238E27FC236}">
                <a16:creationId xmlns:a16="http://schemas.microsoft.com/office/drawing/2014/main" id="{E36EC265-4879-41C7-AD49-874B05ABC209}"/>
              </a:ext>
            </a:extLst>
          </p:cNvPr>
          <p:cNvGrpSpPr>
            <a:grpSpLocks/>
          </p:cNvGrpSpPr>
          <p:nvPr/>
        </p:nvGrpSpPr>
        <p:grpSpPr bwMode="auto">
          <a:xfrm>
            <a:off x="6400801" y="76201"/>
            <a:ext cx="4016375" cy="3186113"/>
            <a:chOff x="3072" y="48"/>
            <a:chExt cx="2530" cy="2007"/>
          </a:xfrm>
        </p:grpSpPr>
        <p:pic>
          <p:nvPicPr>
            <p:cNvPr id="40967" name="Picture 4" descr="04_Vista_plant_wallpaper_vplants4_0">
              <a:extLst>
                <a:ext uri="{FF2B5EF4-FFF2-40B4-BE49-F238E27FC236}">
                  <a16:creationId xmlns:a16="http://schemas.microsoft.com/office/drawing/2014/main" id="{F281E672-9DB9-4EB0-960E-B9E9B3DD16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48"/>
              <a:ext cx="2448" cy="1680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968" name="Text Box 10">
              <a:extLst>
                <a:ext uri="{FF2B5EF4-FFF2-40B4-BE49-F238E27FC236}">
                  <a16:creationId xmlns:a16="http://schemas.microsoft.com/office/drawing/2014/main" id="{B23CC8A5-1BEB-4CF6-8041-8EF0FB48B3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1728"/>
              <a:ext cx="248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660033"/>
                  </a:solidFill>
                  <a:latin typeface="Times New Roman" panose="02020603050405020304" pitchFamily="18" charset="0"/>
                </a:rPr>
                <a:t>Lúa mạch thường</a:t>
              </a:r>
            </a:p>
          </p:txBody>
        </p:sp>
      </p:grpSp>
      <p:sp>
        <p:nvSpPr>
          <p:cNvPr id="40965" name="Rectangle 11" descr="Parchment">
            <a:extLst>
              <a:ext uri="{FF2B5EF4-FFF2-40B4-BE49-F238E27FC236}">
                <a16:creationId xmlns:a16="http://schemas.microsoft.com/office/drawing/2014/main" id="{4365B46A-2AEC-40E1-B214-0C2F0C8A6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962400"/>
            <a:ext cx="4114800" cy="1938338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VD 2: Enzim thuỷ phân tinh bột ở một giống lúa mạch có hoạt tính cao hơn nhờ hiện tượng lặp đoạn NST mang gen quy định enzim này. </a:t>
            </a:r>
            <a:endParaRPr lang="vi-VN" altLang="en-US" sz="2400" b="1">
              <a:solidFill>
                <a:srgbClr val="0000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18C439-0591-4F3F-AF52-DE4BEFDB5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75" y="6138864"/>
            <a:ext cx="27892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Có lợi- Lặp đoạn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>
            <a:extLst>
              <a:ext uri="{FF2B5EF4-FFF2-40B4-BE49-F238E27FC236}">
                <a16:creationId xmlns:a16="http://schemas.microsoft.com/office/drawing/2014/main" id="{66032EBE-A538-4B38-994A-0D500505B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912" y="548482"/>
            <a:ext cx="69881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vài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đột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trúc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NST</a:t>
            </a:r>
          </a:p>
        </p:txBody>
      </p:sp>
      <p:sp>
        <p:nvSpPr>
          <p:cNvPr id="41987" name="Rectangle 8">
            <a:extLst>
              <a:ext uri="{FF2B5EF4-FFF2-40B4-BE49-F238E27FC236}">
                <a16:creationId xmlns:a16="http://schemas.microsoft.com/office/drawing/2014/main" id="{D3FD82A6-0116-4B55-ABE9-FF71D0EC9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" y="1447801"/>
            <a:ext cx="103314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4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</a:rPr>
              <a:t>-  Mất một đoạn NST 21 gây ung thư máu ở người.</a:t>
            </a:r>
            <a:endParaRPr lang="en-US" altLang="en-US" sz="2800" b="1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41988" name="Rectangle 9">
            <a:extLst>
              <a:ext uri="{FF2B5EF4-FFF2-40B4-BE49-F238E27FC236}">
                <a16:creationId xmlns:a16="http://schemas.microsoft.com/office/drawing/2014/main" id="{A9F92E1D-DB1E-4CAC-B991-D94231FEB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124200"/>
            <a:ext cx="86868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</a:rPr>
              <a:t>- Mất một phần cánh ngắn của NST số 5 ở người gây hội chứng tiếng mèo kêu.</a:t>
            </a:r>
          </a:p>
        </p:txBody>
      </p:sp>
      <p:pic>
        <p:nvPicPr>
          <p:cNvPr id="41989" name="Picture 19" descr="WhitecornerFlower">
            <a:extLst>
              <a:ext uri="{FF2B5EF4-FFF2-40B4-BE49-F238E27FC236}">
                <a16:creationId xmlns:a16="http://schemas.microsoft.com/office/drawing/2014/main" id="{960C976B-4186-4E0D-BF66-9067558EC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857750"/>
            <a:ext cx="1524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4795AE3-0431-4753-B2BF-B2EA5CF4C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2539" y="2362201"/>
            <a:ext cx="307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Có hại - Mất đoạn</a:t>
            </a:r>
            <a:endParaRPr lang="en-US" altLang="en-US" sz="2800" b="1"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10BCDA-169B-406A-9BAB-EBD7807BD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1" y="4124326"/>
            <a:ext cx="307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Có hại - Mất đoạn</a:t>
            </a:r>
            <a:endParaRPr lang="en-US" altLang="en-US" sz="2800" b="1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4" name="Rectangle 16">
            <a:extLst>
              <a:ext uri="{FF2B5EF4-FFF2-40B4-BE49-F238E27FC236}">
                <a16:creationId xmlns:a16="http://schemas.microsoft.com/office/drawing/2014/main" id="{BBED7F6A-75AD-4B5B-8A5F-FB681D69C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44196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prstClr val="black"/>
                </a:solidFill>
              </a:rPr>
              <a:t>Hội chứng “mèo kêu”:</a:t>
            </a:r>
            <a:br>
              <a:rPr lang="en-US" altLang="en-US" sz="2400" b="1">
                <a:solidFill>
                  <a:prstClr val="black"/>
                </a:solidFill>
              </a:rPr>
            </a:br>
            <a:r>
              <a:rPr lang="en-US" altLang="en-US" sz="2400" b="1">
                <a:solidFill>
                  <a:prstClr val="black"/>
                </a:solidFill>
              </a:rPr>
              <a:t>(mất đoạn NST số 5)</a:t>
            </a:r>
          </a:p>
        </p:txBody>
      </p:sp>
      <p:pic>
        <p:nvPicPr>
          <p:cNvPr id="37905" name="Picture 17" descr="karyo-del5-r-m-gray">
            <a:extLst>
              <a:ext uri="{FF2B5EF4-FFF2-40B4-BE49-F238E27FC236}">
                <a16:creationId xmlns:a16="http://schemas.microsoft.com/office/drawing/2014/main" id="{16C528A3-C594-442C-B499-DE6AE22ED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1" y="1447800"/>
            <a:ext cx="814519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6" name="Picture 18" descr="gen04_small">
            <a:extLst>
              <a:ext uri="{FF2B5EF4-FFF2-40B4-BE49-F238E27FC236}">
                <a16:creationId xmlns:a16="http://schemas.microsoft.com/office/drawing/2014/main" id="{D752426A-13F5-40F3-91B3-93B43ACF8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71" y="1447800"/>
            <a:ext cx="326548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>
            <a:extLst>
              <a:ext uri="{FF2B5EF4-FFF2-40B4-BE49-F238E27FC236}">
                <a16:creationId xmlns:a16="http://schemas.microsoft.com/office/drawing/2014/main" id="{495B331E-A75F-4163-8679-B05E368B5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1" y="228600"/>
            <a:ext cx="69881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rPr>
              <a:t>Một vài ví dụ về đột biến cấu trúc NST</a:t>
            </a:r>
          </a:p>
        </p:txBody>
      </p:sp>
      <p:sp>
        <p:nvSpPr>
          <p:cNvPr id="44035" name="Rectangle 10">
            <a:extLst>
              <a:ext uri="{FF2B5EF4-FFF2-40B4-BE49-F238E27FC236}">
                <a16:creationId xmlns:a16="http://schemas.microsoft.com/office/drawing/2014/main" id="{D5DE7ABB-24FD-47CD-862D-722FB9863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370138"/>
            <a:ext cx="87630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400" b="1">
                <a:solidFill>
                  <a:prstClr val="black"/>
                </a:solidFill>
                <a:latin typeface="Times New Roman" panose="02020603050405020304" pitchFamily="18" charset="0"/>
              </a:rPr>
              <a:t>- Lặp đoạn 16A ở ruồi giấm làm mắt hình cầu trở thành mắt dẹt </a:t>
            </a:r>
            <a:r>
              <a:rPr lang="en-US" altLang="en-US" sz="2400" b="1">
                <a:solidFill>
                  <a:prstClr val="black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Nếu lặp nhiều lần mất hẳn.</a:t>
            </a:r>
            <a:endParaRPr lang="en-US" altLang="en-US" sz="2400" b="1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4036" name="Picture 19" descr="WhitecornerFlower">
            <a:extLst>
              <a:ext uri="{FF2B5EF4-FFF2-40B4-BE49-F238E27FC236}">
                <a16:creationId xmlns:a16="http://schemas.microsoft.com/office/drawing/2014/main" id="{3CE24DD1-FCC6-403A-8F62-9D2F421A6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857750"/>
            <a:ext cx="1524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2" descr="ruoi">
            <a:extLst>
              <a:ext uri="{FF2B5EF4-FFF2-40B4-BE49-F238E27FC236}">
                <a16:creationId xmlns:a16="http://schemas.microsoft.com/office/drawing/2014/main" id="{F20E21AB-F650-43C4-8404-BD85C164E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4191001"/>
            <a:ext cx="2347913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6" descr="ruoi mat dep hon">
            <a:extLst>
              <a:ext uri="{FF2B5EF4-FFF2-40B4-BE49-F238E27FC236}">
                <a16:creationId xmlns:a16="http://schemas.microsoft.com/office/drawing/2014/main" id="{5FDA1143-FA50-4EAF-AC3F-CD148853B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191000"/>
            <a:ext cx="24384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7" descr="ruoi mat dep">
            <a:extLst>
              <a:ext uri="{FF2B5EF4-FFF2-40B4-BE49-F238E27FC236}">
                <a16:creationId xmlns:a16="http://schemas.microsoft.com/office/drawing/2014/main" id="{D2D5D397-B4B9-4C49-95BB-2CAF3F04B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4191000"/>
            <a:ext cx="230505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3256C19-0674-4F16-9525-0B72B9766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233739"/>
            <a:ext cx="311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Có hại – Lặp đoạn</a:t>
            </a:r>
            <a:endParaRPr lang="en-US" altLang="en-US" sz="2800" b="1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25086A-1241-492D-A67E-556F5C35A5B9}"/>
              </a:ext>
            </a:extLst>
          </p:cNvPr>
          <p:cNvSpPr txBox="1"/>
          <p:nvPr/>
        </p:nvSpPr>
        <p:spPr>
          <a:xfrm>
            <a:off x="4360985" y="225083"/>
            <a:ext cx="319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952CC0-8B90-406F-BD0B-6115EF5B1E41}"/>
              </a:ext>
            </a:extLst>
          </p:cNvPr>
          <p:cNvSpPr/>
          <p:nvPr/>
        </p:nvSpPr>
        <p:spPr>
          <a:xfrm>
            <a:off x="2410264" y="1311414"/>
            <a:ext cx="7371471" cy="7596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ĐỘT BIẾN CẤU TRÚC NHIỄM SẮC THỂ</a:t>
            </a:r>
          </a:p>
        </p:txBody>
      </p:sp>
      <p:sp>
        <p:nvSpPr>
          <p:cNvPr id="5" name="Text Box 149">
            <a:extLst>
              <a:ext uri="{FF2B5EF4-FFF2-40B4-BE49-F238E27FC236}">
                <a16:creationId xmlns:a16="http://schemas.microsoft.com/office/drawing/2014/main" id="{9EAEA77B-1B9A-489E-A2B5-554325278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968" y="2740995"/>
            <a:ext cx="58674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Khái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niệm</a:t>
            </a:r>
            <a:endParaRPr lang="en-US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" name="Text Box 149">
            <a:extLst>
              <a:ext uri="{FF2B5EF4-FFF2-40B4-BE49-F238E27FC236}">
                <a16:creationId xmlns:a16="http://schemas.microsoft.com/office/drawing/2014/main" id="{61AD6371-2856-4200-BC1D-05988D335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968" y="3646834"/>
            <a:ext cx="58674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2.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dạng</a:t>
            </a:r>
            <a:endParaRPr lang="en-US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" name="Text Box 149">
            <a:extLst>
              <a:ext uri="{FF2B5EF4-FFF2-40B4-BE49-F238E27FC236}">
                <a16:creationId xmlns:a16="http://schemas.microsoft.com/office/drawing/2014/main" id="{25B6E8C8-0EF5-410A-B4AF-B8FCFC2EE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968" y="4552673"/>
            <a:ext cx="58674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3.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Nguyên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phát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sinh</a:t>
            </a:r>
            <a:endParaRPr lang="en-US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" name="Text Box 149">
            <a:extLst>
              <a:ext uri="{FF2B5EF4-FFF2-40B4-BE49-F238E27FC236}">
                <a16:creationId xmlns:a16="http://schemas.microsoft.com/office/drawing/2014/main" id="{5FD2C7C6-139B-4F95-BDCF-67C44C88D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968" y="5431329"/>
            <a:ext cx="58674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4.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Vai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trò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đột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biến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cấu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trúc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NST</a:t>
            </a:r>
          </a:p>
        </p:txBody>
      </p:sp>
    </p:spTree>
    <p:extLst>
      <p:ext uri="{BB962C8B-B14F-4D97-AF65-F5344CB8AC3E}">
        <p14:creationId xmlns:p14="http://schemas.microsoft.com/office/powerpoint/2010/main" val="98829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0">
            <a:extLst>
              <a:ext uri="{FF2B5EF4-FFF2-40B4-BE49-F238E27FC236}">
                <a16:creationId xmlns:a16="http://schemas.microsoft.com/office/drawing/2014/main" id="{3502FFF3-5789-431B-84A7-8BF4572B0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solidFill>
            <a:srgbClr val="EDA2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ĐỘT BIẾN CẤU TRÚC NHIỄM SẮC THỂ</a:t>
            </a:r>
          </a:p>
        </p:txBody>
      </p:sp>
      <p:sp>
        <p:nvSpPr>
          <p:cNvPr id="35862" name="Text Box 22">
            <a:extLst>
              <a:ext uri="{FF2B5EF4-FFF2-40B4-BE49-F238E27FC236}">
                <a16:creationId xmlns:a16="http://schemas.microsoft.com/office/drawing/2014/main" id="{B14EFC4E-0D5E-4E8F-AF68-076BD4B8D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286" y="2712361"/>
            <a:ext cx="114370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trúc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NST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gây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vật.</a:t>
            </a:r>
          </a:p>
        </p:txBody>
      </p:sp>
      <p:sp>
        <p:nvSpPr>
          <p:cNvPr id="35865" name="Rectangle 25">
            <a:extLst>
              <a:ext uri="{FF2B5EF4-FFF2-40B4-BE49-F238E27FC236}">
                <a16:creationId xmlns:a16="http://schemas.microsoft.com/office/drawing/2014/main" id="{4E9158BA-7035-4E0E-90FA-C5C06115C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483" y="3657169"/>
            <a:ext cx="1143703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Trải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gen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sắp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xếp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hòa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NST.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trúc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NST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sắp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xếp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gen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vật</a:t>
            </a:r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75F21F94-4288-4716-BFC2-6C19ED4D4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48" y="677058"/>
            <a:ext cx="110671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NST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lợi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D0BFBAFE-214A-4096-B60E-955C9D8E1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48" y="1767553"/>
            <a:ext cx="115454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trúc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NST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lợi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2" grpId="0"/>
      <p:bldP spid="35865" grpId="0"/>
      <p:bldP spid="7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2">
            <a:extLst>
              <a:ext uri="{FF2B5EF4-FFF2-40B4-BE49-F238E27FC236}">
                <a16:creationId xmlns:a16="http://schemas.microsoft.com/office/drawing/2014/main" id="{195A5198-93B1-41A5-8CC9-17D76B8D0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solidFill>
            <a:srgbClr val="EDA2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ĐỘT BIẾN CẤU TRÚC NHIỄM SẮC THỂ</a:t>
            </a:r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E5C1DE74-78B1-495C-A6ED-79AD6C7D5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082" y="2309540"/>
            <a:ext cx="119669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trúc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NST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hại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lợi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22">
            <a:extLst>
              <a:ext uri="{FF2B5EF4-FFF2-40B4-BE49-F238E27FC236}">
                <a16:creationId xmlns:a16="http://schemas.microsoft.com/office/drawing/2014/main" id="{87B3CBBD-E30F-4371-950E-9038A9B0B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453" y="1495014"/>
            <a:ext cx="838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FF00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</a:t>
            </a:r>
          </a:p>
        </p:txBody>
      </p:sp>
      <p:sp>
        <p:nvSpPr>
          <p:cNvPr id="9" name="Text Box 149">
            <a:extLst>
              <a:ext uri="{FF2B5EF4-FFF2-40B4-BE49-F238E27FC236}">
                <a16:creationId xmlns:a16="http://schemas.microsoft.com/office/drawing/2014/main" id="{80A3AF80-E627-42BC-BB27-9C17299AE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083" y="971794"/>
            <a:ext cx="5867400" cy="52322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4.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Vai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trò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biến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cấu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trúc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8099D7-2103-431F-9793-6C845F2A0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2" y="3526986"/>
            <a:ext cx="11859066" cy="1447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9">
            <a:extLst>
              <a:ext uri="{FF2B5EF4-FFF2-40B4-BE49-F238E27FC236}">
                <a16:creationId xmlns:a16="http://schemas.microsoft.com/office/drawing/2014/main" id="{C54B46CC-3534-4417-894D-80BE85F7B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7560"/>
            <a:ext cx="5867400" cy="52322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4.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Vai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trò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biến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cấu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trúc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14115C-9E5E-4BDA-B938-92A6C5D2D39A}"/>
              </a:ext>
            </a:extLst>
          </p:cNvPr>
          <p:cNvSpPr txBox="1"/>
          <p:nvPr/>
        </p:nvSpPr>
        <p:spPr>
          <a:xfrm>
            <a:off x="228600" y="1663021"/>
            <a:ext cx="11095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0768C3-82DF-4CA6-8292-ABB3A8EB5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34195"/>
            <a:ext cx="11963400" cy="289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4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>
            <a:extLst>
              <a:ext uri="{FF2B5EF4-FFF2-40B4-BE49-F238E27FC236}">
                <a16:creationId xmlns:a16="http://schemas.microsoft.com/office/drawing/2014/main" id="{32AEA264-9114-48A9-9E4B-AFEAB0001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0" y="457201"/>
            <a:ext cx="3581400" cy="639763"/>
          </a:xfrm>
          <a:solidFill>
            <a:schemeClr val="bg1"/>
          </a:solidFill>
        </p:spPr>
        <p:txBody>
          <a:bodyPr/>
          <a:lstStyle/>
          <a:p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BIẾT? </a:t>
            </a:r>
            <a:endParaRPr lang="vi-VN" altLang="en-US" sz="2800" b="1">
              <a:solidFill>
                <a:srgbClr val="000066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AC50D3-45AA-4808-BC20-574BADCFDFB8}"/>
              </a:ext>
            </a:extLst>
          </p:cNvPr>
          <p:cNvSpPr txBox="1">
            <a:spLocks/>
          </p:cNvSpPr>
          <p:nvPr/>
        </p:nvSpPr>
        <p:spPr bwMode="auto">
          <a:xfrm>
            <a:off x="1981200" y="1143000"/>
            <a:ext cx="8305800" cy="38862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Ở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tằm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gen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qua NST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Y.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tằm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Tằm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đực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tằm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D030A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E249B1-B8B6-46BB-BABE-5607F75A436C}"/>
              </a:ext>
            </a:extLst>
          </p:cNvPr>
          <p:cNvSpPr txBox="1"/>
          <p:nvPr/>
        </p:nvSpPr>
        <p:spPr>
          <a:xfrm>
            <a:off x="770207" y="1481353"/>
            <a:ext cx="1100445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i="0" dirty="0">
                <a:solidFill>
                  <a:srgbClr val="008000"/>
                </a:solidFill>
                <a:effectLst/>
                <a:latin typeface="+mj-lt"/>
              </a:rPr>
              <a:t>Câu 1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: Đột biến NST là</a:t>
            </a:r>
            <a:endParaRPr lang="en-US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endParaRPr lang="vi-VN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457200" indent="-457200" algn="just">
              <a:buAutoNum type="alphaUcPeriod"/>
            </a:pP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sự biến đổi về số lượng NST trong tế bào sinh dưỡng hay tế bào sinh dục.</a:t>
            </a:r>
            <a:endParaRPr lang="en-US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457200" indent="-457200" algn="just">
              <a:buAutoNum type="alphaUcPeriod"/>
            </a:pPr>
            <a:endParaRPr lang="vi-VN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B. sự phân li không đồng đều của NST về hai cực tế bào.</a:t>
            </a:r>
            <a:endParaRPr lang="en-US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endParaRPr lang="vi-VN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C. sự thau đổi liên quan đến một hay một vài đoạn trên NST.</a:t>
            </a:r>
            <a:endParaRPr lang="en-US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endParaRPr lang="vi-VN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D. những biến đổi về cấu trúc hay số lượng NST.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B6F52A-2312-478A-8BA6-6A4063FFC188}"/>
              </a:ext>
            </a:extLst>
          </p:cNvPr>
          <p:cNvSpPr/>
          <p:nvPr/>
        </p:nvSpPr>
        <p:spPr>
          <a:xfrm>
            <a:off x="1294710" y="79722"/>
            <a:ext cx="9264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CÂU HỎI TRẮC NGHIỆM ÔN TẬP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D911AB2-27A0-4DB2-ACC6-FF1ED7926782}"/>
              </a:ext>
            </a:extLst>
          </p:cNvPr>
          <p:cNvSpPr/>
          <p:nvPr/>
        </p:nvSpPr>
        <p:spPr>
          <a:xfrm>
            <a:off x="619461" y="4417255"/>
            <a:ext cx="562225" cy="616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60F588-18D6-4E3B-8221-FC60B5189C51}"/>
              </a:ext>
            </a:extLst>
          </p:cNvPr>
          <p:cNvSpPr txBox="1"/>
          <p:nvPr/>
        </p:nvSpPr>
        <p:spPr>
          <a:xfrm>
            <a:off x="506436" y="395963"/>
            <a:ext cx="1145110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nucleotit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nucleotit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7D361F3-B0B7-450E-84CE-5E4E7A274020}"/>
              </a:ext>
            </a:extLst>
          </p:cNvPr>
          <p:cNvSpPr/>
          <p:nvPr/>
        </p:nvSpPr>
        <p:spPr>
          <a:xfrm>
            <a:off x="234463" y="2602023"/>
            <a:ext cx="687905" cy="5603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4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527DC8-97D2-443E-A4B7-22409221B911}"/>
              </a:ext>
            </a:extLst>
          </p:cNvPr>
          <p:cNvSpPr txBox="1"/>
          <p:nvPr/>
        </p:nvSpPr>
        <p:spPr>
          <a:xfrm>
            <a:off x="337625" y="775791"/>
            <a:ext cx="1185437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i="0" dirty="0">
                <a:solidFill>
                  <a:srgbClr val="008000"/>
                </a:solidFill>
                <a:effectLst/>
                <a:latin typeface="+mj-lt"/>
              </a:rPr>
              <a:t>Câu </a:t>
            </a:r>
            <a:r>
              <a:rPr lang="en-US" sz="3600" b="1" i="0" dirty="0">
                <a:solidFill>
                  <a:srgbClr val="008000"/>
                </a:solidFill>
                <a:effectLst/>
                <a:latin typeface="+mj-lt"/>
              </a:rPr>
              <a:t>3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+mj-lt"/>
              </a:rPr>
              <a:t>: Ở người, mất đoạn NST số </a:t>
            </a:r>
            <a:r>
              <a:rPr lang="vi-VN" sz="3600" b="0" i="0">
                <a:solidFill>
                  <a:srgbClr val="000000"/>
                </a:solidFill>
                <a:effectLst/>
                <a:latin typeface="+mj-lt"/>
              </a:rPr>
              <a:t>21 sẽ 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+mj-lt"/>
              </a:rPr>
              <a:t>mắc bệnh gì?</a:t>
            </a:r>
          </a:p>
          <a:p>
            <a:pPr algn="just"/>
            <a:endParaRPr lang="en-US" sz="36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+mj-lt"/>
              </a:rPr>
              <a:t>A. Hồng cầu l</a:t>
            </a:r>
            <a:r>
              <a:rPr lang="en-US" sz="3600" dirty="0" err="1">
                <a:solidFill>
                  <a:srgbClr val="000000"/>
                </a:solidFill>
                <a:latin typeface="+mj-lt"/>
              </a:rPr>
              <a:t>ưỡ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+mj-lt"/>
              </a:rPr>
              <a:t>i liềm.</a:t>
            </a:r>
          </a:p>
          <a:p>
            <a:pPr algn="just"/>
            <a:endParaRPr lang="en-US" sz="36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+mj-lt"/>
              </a:rPr>
              <a:t>B. Bệnh Down.</a:t>
            </a:r>
          </a:p>
          <a:p>
            <a:pPr algn="just"/>
            <a:endParaRPr lang="en-US" sz="36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+mj-lt"/>
              </a:rPr>
              <a:t>C. Ung thư máu.</a:t>
            </a:r>
          </a:p>
          <a:p>
            <a:pPr algn="just"/>
            <a:endParaRPr lang="en-US" sz="36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+mj-lt"/>
              </a:rPr>
              <a:t>D. Hội chứng Tơcnơ.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BAE2BC7-013D-4E19-8EA9-2411A75478E7}"/>
              </a:ext>
            </a:extLst>
          </p:cNvPr>
          <p:cNvSpPr/>
          <p:nvPr/>
        </p:nvSpPr>
        <p:spPr>
          <a:xfrm>
            <a:off x="281355" y="4191672"/>
            <a:ext cx="687905" cy="5603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3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>
            <a:extLst>
              <a:ext uri="{FF2B5EF4-FFF2-40B4-BE49-F238E27FC236}">
                <a16:creationId xmlns:a16="http://schemas.microsoft.com/office/drawing/2014/main" id="{2F35D799-5D92-4AE0-9192-57C6817D6114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02795E0-50D2-477D-AC69-8C3E5644A877}" type="slidenum">
              <a:rPr lang="en-US" altLang="en-US" sz="10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altLang="en-US" sz="1000">
              <a:solidFill>
                <a:prstClr val="black"/>
              </a:solidFill>
            </a:endParaRP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21578196-0E33-4F3D-8DEF-2855D3A977AB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33600" y="3459163"/>
            <a:ext cx="73152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endParaRPr lang="en-US" alt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endParaRPr lang="en-US" alt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endParaRPr lang="en-US" alt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</a:t>
            </a:r>
          </a:p>
        </p:txBody>
      </p:sp>
      <p:sp>
        <p:nvSpPr>
          <p:cNvPr id="50180" name="Rectangle 16">
            <a:extLst>
              <a:ext uri="{FF2B5EF4-FFF2-40B4-BE49-F238E27FC236}">
                <a16:creationId xmlns:a16="http://schemas.microsoft.com/office/drawing/2014/main" id="{D52366D7-B27C-4E01-A3BE-A4E2EFFCC287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52600" y="1143001"/>
            <a:ext cx="89154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B.C D E F G H                     A B.C D E F G</a:t>
            </a:r>
            <a:endParaRPr lang="en-US" altLang="en-US" sz="28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50181" name="Straight Arrow Connector 18">
            <a:extLst>
              <a:ext uri="{FF2B5EF4-FFF2-40B4-BE49-F238E27FC236}">
                <a16:creationId xmlns:a16="http://schemas.microsoft.com/office/drawing/2014/main" id="{DEEE06BE-9BCE-486A-BC37-1CB2599436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53000" y="2667000"/>
            <a:ext cx="762000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83" name="Line 9">
            <a:extLst>
              <a:ext uri="{FF2B5EF4-FFF2-40B4-BE49-F238E27FC236}">
                <a16:creationId xmlns:a16="http://schemas.microsoft.com/office/drawing/2014/main" id="{7E9A1166-5BC9-4110-8A59-08FE1296534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2895600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0184" name="Line 10">
            <a:extLst>
              <a:ext uri="{FF2B5EF4-FFF2-40B4-BE49-F238E27FC236}">
                <a16:creationId xmlns:a16="http://schemas.microsoft.com/office/drawing/2014/main" id="{B02155E6-2B16-4898-9A86-75A856ED00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4600" y="2895601"/>
            <a:ext cx="2209800" cy="15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5C46321-134A-4AB8-A546-EF4ED51750C2}"/>
              </a:ext>
            </a:extLst>
          </p:cNvPr>
          <p:cNvSpPr/>
          <p:nvPr/>
        </p:nvSpPr>
        <p:spPr>
          <a:xfrm>
            <a:off x="1905000" y="3468687"/>
            <a:ext cx="687905" cy="5603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A077BA-FD65-49F2-BA19-CD23554FF4BC}"/>
              </a:ext>
            </a:extLst>
          </p:cNvPr>
          <p:cNvSpPr txBox="1"/>
          <p:nvPr/>
        </p:nvSpPr>
        <p:spPr>
          <a:xfrm>
            <a:off x="320040" y="440345"/>
            <a:ext cx="1099038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i="0" dirty="0">
                <a:solidFill>
                  <a:srgbClr val="008000"/>
                </a:solidFill>
                <a:effectLst/>
                <a:latin typeface="+mj-lt"/>
              </a:rPr>
              <a:t>Câu</a:t>
            </a:r>
            <a:r>
              <a:rPr lang="en-US" sz="2400" b="1" i="0" dirty="0">
                <a:solidFill>
                  <a:srgbClr val="008000"/>
                </a:solidFill>
                <a:effectLst/>
                <a:latin typeface="+mj-lt"/>
              </a:rPr>
              <a:t> 5</a:t>
            </a:r>
            <a:r>
              <a:rPr lang="vi-VN" sz="2400" b="1" i="0" dirty="0">
                <a:solidFill>
                  <a:srgbClr val="008000"/>
                </a:solidFill>
                <a:effectLst/>
                <a:latin typeface="+mj-lt"/>
              </a:rPr>
              <a:t>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: Đặc điểm chung của các đột biến là</a:t>
            </a:r>
            <a:endParaRPr lang="en-US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endParaRPr lang="vi-VN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A. Xuất hiện ngẫu nhiên, không định hướng, không di truyền được.</a:t>
            </a:r>
          </a:p>
          <a:p>
            <a:pPr algn="just"/>
            <a:endParaRPr lang="en-US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B. Xuất hiện ngẫu nhiên, định hướng, di truyền được.</a:t>
            </a:r>
          </a:p>
          <a:p>
            <a:pPr algn="just"/>
            <a:endParaRPr lang="en-US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C. Xuất hiện đồng loạt, định hướng, di truyền được.</a:t>
            </a:r>
          </a:p>
          <a:p>
            <a:pPr algn="just"/>
            <a:endParaRPr lang="en-US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D. Xuất hiện đồng loạt, không định hướng, không di truyền được.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4499AD2-7DE6-4E91-A302-F9953765EF08}"/>
              </a:ext>
            </a:extLst>
          </p:cNvPr>
          <p:cNvSpPr/>
          <p:nvPr/>
        </p:nvSpPr>
        <p:spPr>
          <a:xfrm>
            <a:off x="193671" y="1164941"/>
            <a:ext cx="687905" cy="5603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9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6">
            <a:extLst>
              <a:ext uri="{FF2B5EF4-FFF2-40B4-BE49-F238E27FC236}">
                <a16:creationId xmlns:a16="http://schemas.microsoft.com/office/drawing/2014/main" id="{B1CB58E8-A375-4238-B944-47D4FF4FB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914400"/>
            <a:ext cx="8953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6: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trúc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NST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9155" name="Text Box 27">
            <a:extLst>
              <a:ext uri="{FF2B5EF4-FFF2-40B4-BE49-F238E27FC236}">
                <a16:creationId xmlns:a16="http://schemas.microsoft.com/office/drawing/2014/main" id="{33C011F3-8301-467B-919E-F0D77E810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101522"/>
            <a:ext cx="586105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Mất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lặp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đoạn</a:t>
            </a:r>
            <a:endParaRPr lang="en-US" altLang="en-US" sz="28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6" name="Text Box 28">
            <a:extLst>
              <a:ext uri="{FF2B5EF4-FFF2-40B4-BE49-F238E27FC236}">
                <a16:creationId xmlns:a16="http://schemas.microsoft.com/office/drawing/2014/main" id="{1536E28A-0084-448D-941D-3CAEEAB36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047999"/>
            <a:ext cx="62674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Mất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lặp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đoạn</a:t>
            </a:r>
            <a:endParaRPr lang="en-US" altLang="en-US" sz="28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7" name="Text Box 29">
            <a:extLst>
              <a:ext uri="{FF2B5EF4-FFF2-40B4-BE49-F238E27FC236}">
                <a16:creationId xmlns:a16="http://schemas.microsoft.com/office/drawing/2014/main" id="{595951E5-DA1A-4928-8BBF-F0B6B22D1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548" y="3893054"/>
            <a:ext cx="62674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c.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Lặp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đoạn</a:t>
            </a:r>
            <a:endParaRPr lang="en-US" altLang="en-US" sz="28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8" name="Text Box 30">
            <a:extLst>
              <a:ext uri="{FF2B5EF4-FFF2-40B4-BE49-F238E27FC236}">
                <a16:creationId xmlns:a16="http://schemas.microsoft.com/office/drawing/2014/main" id="{BD557A35-DF1E-4A10-8B72-62EA9DAC7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658377"/>
            <a:ext cx="5861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d.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Lặp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đoạn</a:t>
            </a:r>
            <a:endParaRPr lang="en-US" altLang="en-US" sz="28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FA92F62-5AFA-4620-9212-E58E0BBF780C}"/>
              </a:ext>
            </a:extLst>
          </p:cNvPr>
          <p:cNvSpPr/>
          <p:nvPr/>
        </p:nvSpPr>
        <p:spPr>
          <a:xfrm>
            <a:off x="1568548" y="3005136"/>
            <a:ext cx="457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53DC080-6092-4702-AE4E-3C83CC02C41B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4648200" y="1143000"/>
            <a:ext cx="6019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79438" indent="-288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</a:pPr>
            <a:endParaRPr lang="en-US" altLang="en-US" sz="2800" b="1" u="sng">
              <a:solidFill>
                <a:prstClr val="black"/>
              </a:solidFill>
            </a:endParaRPr>
          </a:p>
        </p:txBody>
      </p:sp>
      <p:sp>
        <p:nvSpPr>
          <p:cNvPr id="8195" name="Line 3">
            <a:extLst>
              <a:ext uri="{FF2B5EF4-FFF2-40B4-BE49-F238E27FC236}">
                <a16:creationId xmlns:a16="http://schemas.microsoft.com/office/drawing/2014/main" id="{F523591D-C5D8-46C4-BB7D-E81FADF7F0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5029200"/>
            <a:ext cx="0" cy="22860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8196" name="Group 4">
            <a:extLst>
              <a:ext uri="{FF2B5EF4-FFF2-40B4-BE49-F238E27FC236}">
                <a16:creationId xmlns:a16="http://schemas.microsoft.com/office/drawing/2014/main" id="{6725BEB8-70C0-4243-A868-F2590E7143EE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1447800"/>
            <a:ext cx="4495800" cy="838200"/>
            <a:chOff x="240" y="1488"/>
            <a:chExt cx="4512" cy="528"/>
          </a:xfrm>
        </p:grpSpPr>
        <p:grpSp>
          <p:nvGrpSpPr>
            <p:cNvPr id="11409" name="Group 5">
              <a:extLst>
                <a:ext uri="{FF2B5EF4-FFF2-40B4-BE49-F238E27FC236}">
                  <a16:creationId xmlns:a16="http://schemas.microsoft.com/office/drawing/2014/main" id="{3B0EEA7F-B447-47F7-A761-2E51E22DD1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728"/>
              <a:ext cx="1632" cy="288"/>
              <a:chOff x="576" y="1824"/>
              <a:chExt cx="1632" cy="288"/>
            </a:xfrm>
          </p:grpSpPr>
          <p:sp>
            <p:nvSpPr>
              <p:cNvPr id="11436" name="AutoShape 6">
                <a:extLst>
                  <a:ext uri="{FF2B5EF4-FFF2-40B4-BE49-F238E27FC236}">
                    <a16:creationId xmlns:a16="http://schemas.microsoft.com/office/drawing/2014/main" id="{F09D13BC-75C3-450C-92C0-D20F087F67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824"/>
                <a:ext cx="192" cy="288"/>
              </a:xfrm>
              <a:prstGeom prst="flowChartDelay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37" name="AutoShape 7">
                <a:extLst>
                  <a:ext uri="{FF2B5EF4-FFF2-40B4-BE49-F238E27FC236}">
                    <a16:creationId xmlns:a16="http://schemas.microsoft.com/office/drawing/2014/main" id="{D604DA67-D095-49E6-909F-C16D07678C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1824"/>
                <a:ext cx="960" cy="288"/>
              </a:xfrm>
              <a:prstGeom prst="flowChartTerminator">
                <a:avLst/>
              </a:prstGeom>
              <a:noFill/>
              <a:ln w="1905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38" name="Line 8">
                <a:extLst>
                  <a:ext uri="{FF2B5EF4-FFF2-40B4-BE49-F238E27FC236}">
                    <a16:creationId xmlns:a16="http://schemas.microsoft.com/office/drawing/2014/main" id="{A485F549-10BC-4D02-8168-0068D0E5E5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1824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439" name="Line 9">
                <a:extLst>
                  <a:ext uri="{FF2B5EF4-FFF2-40B4-BE49-F238E27FC236}">
                    <a16:creationId xmlns:a16="http://schemas.microsoft.com/office/drawing/2014/main" id="{B034360D-997E-4D9B-9920-B65DDB6340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1824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440" name="Line 10">
                <a:extLst>
                  <a:ext uri="{FF2B5EF4-FFF2-40B4-BE49-F238E27FC236}">
                    <a16:creationId xmlns:a16="http://schemas.microsoft.com/office/drawing/2014/main" id="{22339226-410A-4D89-AB3A-F70DB27A97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1824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441" name="Line 11">
                <a:extLst>
                  <a:ext uri="{FF2B5EF4-FFF2-40B4-BE49-F238E27FC236}">
                    <a16:creationId xmlns:a16="http://schemas.microsoft.com/office/drawing/2014/main" id="{320E9E20-92E1-46ED-ACE7-658DCD329A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1824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442" name="AutoShape 12">
                <a:extLst>
                  <a:ext uri="{FF2B5EF4-FFF2-40B4-BE49-F238E27FC236}">
                    <a16:creationId xmlns:a16="http://schemas.microsoft.com/office/drawing/2014/main" id="{B40A7C35-5EDB-489B-81D4-61CE60F7C8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824"/>
                <a:ext cx="576" cy="288"/>
              </a:xfrm>
              <a:prstGeom prst="flowChartTerminator">
                <a:avLst/>
              </a:prstGeom>
              <a:noFill/>
              <a:ln w="1905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43" name="Line 13">
                <a:extLst>
                  <a:ext uri="{FF2B5EF4-FFF2-40B4-BE49-F238E27FC236}">
                    <a16:creationId xmlns:a16="http://schemas.microsoft.com/office/drawing/2014/main" id="{F0F58160-4A1E-46F4-904F-51F452E134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824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444" name="Line 14">
                <a:extLst>
                  <a:ext uri="{FF2B5EF4-FFF2-40B4-BE49-F238E27FC236}">
                    <a16:creationId xmlns:a16="http://schemas.microsoft.com/office/drawing/2014/main" id="{AA501B96-85A1-4970-BA0B-6678EB3930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824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445" name="Oval 15">
                <a:extLst>
                  <a:ext uri="{FF2B5EF4-FFF2-40B4-BE49-F238E27FC236}">
                    <a16:creationId xmlns:a16="http://schemas.microsoft.com/office/drawing/2014/main" id="{13275208-6505-490F-BBA6-A8D1B15E02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1920"/>
                <a:ext cx="96" cy="96"/>
              </a:xfrm>
              <a:prstGeom prst="ellips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410" name="Text Box 16">
              <a:extLst>
                <a:ext uri="{FF2B5EF4-FFF2-40B4-BE49-F238E27FC236}">
                  <a16:creationId xmlns:a16="http://schemas.microsoft.com/office/drawing/2014/main" id="{AB27C680-74AA-4698-939E-8BB0C9CEAE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497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11411" name="Text Box 17">
              <a:extLst>
                <a:ext uri="{FF2B5EF4-FFF2-40B4-BE49-F238E27FC236}">
                  <a16:creationId xmlns:a16="http://schemas.microsoft.com/office/drawing/2014/main" id="{E7EBCD75-0D72-4FFB-AF01-1154DB9A7C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497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11412" name="Text Box 18">
              <a:extLst>
                <a:ext uri="{FF2B5EF4-FFF2-40B4-BE49-F238E27FC236}">
                  <a16:creationId xmlns:a16="http://schemas.microsoft.com/office/drawing/2014/main" id="{36546C4D-5FE4-4D7B-A17F-AB9D89F724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1497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C</a:t>
              </a:r>
            </a:p>
          </p:txBody>
        </p:sp>
        <p:sp>
          <p:nvSpPr>
            <p:cNvPr id="11413" name="Text Box 19">
              <a:extLst>
                <a:ext uri="{FF2B5EF4-FFF2-40B4-BE49-F238E27FC236}">
                  <a16:creationId xmlns:a16="http://schemas.microsoft.com/office/drawing/2014/main" id="{A783990F-9975-4A3D-BD3B-308F545A1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497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D</a:t>
              </a:r>
            </a:p>
          </p:txBody>
        </p:sp>
        <p:sp>
          <p:nvSpPr>
            <p:cNvPr id="11414" name="Text Box 20">
              <a:extLst>
                <a:ext uri="{FF2B5EF4-FFF2-40B4-BE49-F238E27FC236}">
                  <a16:creationId xmlns:a16="http://schemas.microsoft.com/office/drawing/2014/main" id="{9686A104-DAB0-4639-B0EA-275110D5C0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1497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E</a:t>
              </a:r>
            </a:p>
          </p:txBody>
        </p:sp>
        <p:sp>
          <p:nvSpPr>
            <p:cNvPr id="11415" name="Text Box 21">
              <a:extLst>
                <a:ext uri="{FF2B5EF4-FFF2-40B4-BE49-F238E27FC236}">
                  <a16:creationId xmlns:a16="http://schemas.microsoft.com/office/drawing/2014/main" id="{7DC72BCC-4DFC-44C9-8845-5DFC287D41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1488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F</a:t>
              </a:r>
            </a:p>
          </p:txBody>
        </p:sp>
        <p:sp>
          <p:nvSpPr>
            <p:cNvPr id="11416" name="Text Box 22">
              <a:extLst>
                <a:ext uri="{FF2B5EF4-FFF2-40B4-BE49-F238E27FC236}">
                  <a16:creationId xmlns:a16="http://schemas.microsoft.com/office/drawing/2014/main" id="{4AD8A2FE-A930-4A31-8DF9-FDD1481AFF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1488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G</a:t>
              </a:r>
            </a:p>
          </p:txBody>
        </p:sp>
        <p:sp>
          <p:nvSpPr>
            <p:cNvPr id="11417" name="Text Box 23">
              <a:extLst>
                <a:ext uri="{FF2B5EF4-FFF2-40B4-BE49-F238E27FC236}">
                  <a16:creationId xmlns:a16="http://schemas.microsoft.com/office/drawing/2014/main" id="{5DBA6CB5-4264-4B32-A75F-AC78FEDE75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488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H</a:t>
              </a:r>
            </a:p>
          </p:txBody>
        </p:sp>
        <p:sp>
          <p:nvSpPr>
            <p:cNvPr id="11418" name="Text Box 24">
              <a:extLst>
                <a:ext uri="{FF2B5EF4-FFF2-40B4-BE49-F238E27FC236}">
                  <a16:creationId xmlns:a16="http://schemas.microsoft.com/office/drawing/2014/main" id="{487C0768-6480-49B5-95BA-47C55A9DBC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680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FF0000"/>
                  </a:solidFill>
                  <a:latin typeface="Times" panose="02020603050405020304" pitchFamily="18" charset="0"/>
                </a:rPr>
                <a:t>a</a:t>
              </a:r>
            </a:p>
          </p:txBody>
        </p:sp>
        <p:grpSp>
          <p:nvGrpSpPr>
            <p:cNvPr id="11419" name="Group 25">
              <a:extLst>
                <a:ext uri="{FF2B5EF4-FFF2-40B4-BE49-F238E27FC236}">
                  <a16:creationId xmlns:a16="http://schemas.microsoft.com/office/drawing/2014/main" id="{FC1CF967-CAE4-4AA3-954F-149A34A932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2" y="1488"/>
              <a:ext cx="1440" cy="528"/>
              <a:chOff x="3312" y="1584"/>
              <a:chExt cx="1440" cy="528"/>
            </a:xfrm>
          </p:grpSpPr>
          <p:sp>
            <p:nvSpPr>
              <p:cNvPr id="11421" name="AutoShape 26">
                <a:extLst>
                  <a:ext uri="{FF2B5EF4-FFF2-40B4-BE49-F238E27FC236}">
                    <a16:creationId xmlns:a16="http://schemas.microsoft.com/office/drawing/2014/main" id="{38CFEB5D-E919-4655-B464-ECD260BEA5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2" y="1824"/>
                <a:ext cx="960" cy="288"/>
              </a:xfrm>
              <a:prstGeom prst="flowChartTerminator">
                <a:avLst/>
              </a:prstGeom>
              <a:noFill/>
              <a:ln w="1905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22" name="Line 27">
                <a:extLst>
                  <a:ext uri="{FF2B5EF4-FFF2-40B4-BE49-F238E27FC236}">
                    <a16:creationId xmlns:a16="http://schemas.microsoft.com/office/drawing/2014/main" id="{513A6D1E-3584-4D85-A6B3-505E78CBA6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4" y="1824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423" name="Line 28">
                <a:extLst>
                  <a:ext uri="{FF2B5EF4-FFF2-40B4-BE49-F238E27FC236}">
                    <a16:creationId xmlns:a16="http://schemas.microsoft.com/office/drawing/2014/main" id="{D2D3C6D6-6BD7-4FF6-8915-63648B4FB7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6" y="1824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424" name="Line 29">
                <a:extLst>
                  <a:ext uri="{FF2B5EF4-FFF2-40B4-BE49-F238E27FC236}">
                    <a16:creationId xmlns:a16="http://schemas.microsoft.com/office/drawing/2014/main" id="{4A777E19-A37F-4809-87B1-BB1374BB3E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8" y="1824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425" name="Line 30">
                <a:extLst>
                  <a:ext uri="{FF2B5EF4-FFF2-40B4-BE49-F238E27FC236}">
                    <a16:creationId xmlns:a16="http://schemas.microsoft.com/office/drawing/2014/main" id="{193A6311-E43C-4072-A6A1-61B29E1F2A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0" y="1824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426" name="AutoShape 31">
                <a:extLst>
                  <a:ext uri="{FF2B5EF4-FFF2-40B4-BE49-F238E27FC236}">
                    <a16:creationId xmlns:a16="http://schemas.microsoft.com/office/drawing/2014/main" id="{ACEC87A5-F24B-4140-A602-C5018DA170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8" y="1824"/>
                <a:ext cx="384" cy="288"/>
              </a:xfrm>
              <a:prstGeom prst="flowChartTerminator">
                <a:avLst/>
              </a:prstGeom>
              <a:noFill/>
              <a:ln w="1905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27" name="Line 32">
                <a:extLst>
                  <a:ext uri="{FF2B5EF4-FFF2-40B4-BE49-F238E27FC236}">
                    <a16:creationId xmlns:a16="http://schemas.microsoft.com/office/drawing/2014/main" id="{E17A532E-6D02-4852-8756-B2F70276F3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824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428" name="Oval 33">
                <a:extLst>
                  <a:ext uri="{FF2B5EF4-FFF2-40B4-BE49-F238E27FC236}">
                    <a16:creationId xmlns:a16="http://schemas.microsoft.com/office/drawing/2014/main" id="{5C16E25E-9DD3-4C7B-927A-3792EBEABF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1920"/>
                <a:ext cx="96" cy="96"/>
              </a:xfrm>
              <a:prstGeom prst="ellips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29" name="Text Box 34">
                <a:extLst>
                  <a:ext uri="{FF2B5EF4-FFF2-40B4-BE49-F238E27FC236}">
                    <a16:creationId xmlns:a16="http://schemas.microsoft.com/office/drawing/2014/main" id="{955086B1-3A6E-4927-BB8B-8E840703A5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2" y="1593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prstClr val="black"/>
                    </a:solidFill>
                  </a:rPr>
                  <a:t>A</a:t>
                </a:r>
              </a:p>
            </p:txBody>
          </p:sp>
          <p:sp>
            <p:nvSpPr>
              <p:cNvPr id="11430" name="Text Box 35">
                <a:extLst>
                  <a:ext uri="{FF2B5EF4-FFF2-40B4-BE49-F238E27FC236}">
                    <a16:creationId xmlns:a16="http://schemas.microsoft.com/office/drawing/2014/main" id="{9DBBB4F1-46C4-4A94-86EB-B536262E37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56" y="1593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prstClr val="black"/>
                    </a:solidFill>
                  </a:rPr>
                  <a:t>B</a:t>
                </a:r>
              </a:p>
            </p:txBody>
          </p:sp>
          <p:sp>
            <p:nvSpPr>
              <p:cNvPr id="11431" name="Text Box 36">
                <a:extLst>
                  <a:ext uri="{FF2B5EF4-FFF2-40B4-BE49-F238E27FC236}">
                    <a16:creationId xmlns:a16="http://schemas.microsoft.com/office/drawing/2014/main" id="{DA3F12F2-71AE-4599-9BE7-AB67F099BF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8" y="1593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prstClr val="black"/>
                    </a:solidFill>
                  </a:rPr>
                  <a:t>C</a:t>
                </a:r>
              </a:p>
            </p:txBody>
          </p:sp>
          <p:sp>
            <p:nvSpPr>
              <p:cNvPr id="11432" name="Text Box 37">
                <a:extLst>
                  <a:ext uri="{FF2B5EF4-FFF2-40B4-BE49-F238E27FC236}">
                    <a16:creationId xmlns:a16="http://schemas.microsoft.com/office/drawing/2014/main" id="{FA5B2719-72F2-47D5-B540-AAF5E88723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1593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prstClr val="black"/>
                    </a:solidFill>
                  </a:rPr>
                  <a:t>D</a:t>
                </a:r>
              </a:p>
            </p:txBody>
          </p:sp>
          <p:sp>
            <p:nvSpPr>
              <p:cNvPr id="11433" name="Text Box 38">
                <a:extLst>
                  <a:ext uri="{FF2B5EF4-FFF2-40B4-BE49-F238E27FC236}">
                    <a16:creationId xmlns:a16="http://schemas.microsoft.com/office/drawing/2014/main" id="{0C09B10E-F29B-4343-A977-F7B8C8D839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2" y="1593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prstClr val="black"/>
                    </a:solidFill>
                  </a:rPr>
                  <a:t>E</a:t>
                </a:r>
              </a:p>
            </p:txBody>
          </p:sp>
          <p:sp>
            <p:nvSpPr>
              <p:cNvPr id="11434" name="Text Box 39">
                <a:extLst>
                  <a:ext uri="{FF2B5EF4-FFF2-40B4-BE49-F238E27FC236}">
                    <a16:creationId xmlns:a16="http://schemas.microsoft.com/office/drawing/2014/main" id="{76512397-6072-44C3-8191-3A407380A0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8" y="1584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prstClr val="black"/>
                    </a:solidFill>
                  </a:rPr>
                  <a:t>F</a:t>
                </a:r>
              </a:p>
            </p:txBody>
          </p:sp>
          <p:sp>
            <p:nvSpPr>
              <p:cNvPr id="11435" name="Text Box 40">
                <a:extLst>
                  <a:ext uri="{FF2B5EF4-FFF2-40B4-BE49-F238E27FC236}">
                    <a16:creationId xmlns:a16="http://schemas.microsoft.com/office/drawing/2014/main" id="{1149575C-3419-411C-BD27-EF3F22127B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2" y="1584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prstClr val="black"/>
                    </a:solidFill>
                  </a:rPr>
                  <a:t>G</a:t>
                </a:r>
              </a:p>
            </p:txBody>
          </p:sp>
        </p:grpSp>
        <p:sp>
          <p:nvSpPr>
            <p:cNvPr id="11420" name="Line 41">
              <a:extLst>
                <a:ext uri="{FF2B5EF4-FFF2-40B4-BE49-F238E27FC236}">
                  <a16:creationId xmlns:a16="http://schemas.microsoft.com/office/drawing/2014/main" id="{E35C92AB-9EDF-46A7-A866-FBF56C0D6E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1872"/>
              <a:ext cx="864" cy="0"/>
            </a:xfrm>
            <a:prstGeom prst="line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8236" name="Line 44">
            <a:extLst>
              <a:ext uri="{FF2B5EF4-FFF2-40B4-BE49-F238E27FC236}">
                <a16:creationId xmlns:a16="http://schemas.microsoft.com/office/drawing/2014/main" id="{F553AA5C-06E5-4254-8A34-717285AFE0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3600" y="6000750"/>
            <a:ext cx="228600" cy="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37" name="Line 45">
            <a:extLst>
              <a:ext uri="{FF2B5EF4-FFF2-40B4-BE49-F238E27FC236}">
                <a16:creationId xmlns:a16="http://schemas.microsoft.com/office/drawing/2014/main" id="{CC23932B-8EB8-4C31-A7D0-591F615E687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91413" y="6019800"/>
            <a:ext cx="533400" cy="0"/>
          </a:xfrm>
          <a:prstGeom prst="line">
            <a:avLst/>
          </a:prstGeom>
          <a:noFill/>
          <a:ln w="28575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238" name="Text Box 46">
            <a:extLst>
              <a:ext uri="{FF2B5EF4-FFF2-40B4-BE49-F238E27FC236}">
                <a16:creationId xmlns:a16="http://schemas.microsoft.com/office/drawing/2014/main" id="{652CC142-863A-4713-9C2E-AC16E6537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188" y="5848350"/>
            <a:ext cx="16002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FF"/>
                </a:solidFill>
                <a:latin typeface="Times New Roman" panose="02020603050405020304" pitchFamily="18" charset="0"/>
              </a:rPr>
              <a:t>Chỉ điểm bị đứt</a:t>
            </a:r>
          </a:p>
        </p:txBody>
      </p:sp>
      <p:sp>
        <p:nvSpPr>
          <p:cNvPr id="8239" name="Text Box 47">
            <a:extLst>
              <a:ext uri="{FF2B5EF4-FFF2-40B4-BE49-F238E27FC236}">
                <a16:creationId xmlns:a16="http://schemas.microsoft.com/office/drawing/2014/main" id="{8AD6FF27-041E-481F-B733-BEE43528C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867401"/>
            <a:ext cx="46482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1400">
                <a:solidFill>
                  <a:prstClr val="black"/>
                </a:solidFill>
              </a:rPr>
              <a:t>: </a:t>
            </a:r>
            <a:r>
              <a:rPr lang="en-US" altLang="en-US" sz="1400">
                <a:solidFill>
                  <a:srgbClr val="0000FF"/>
                </a:solidFill>
              </a:rPr>
              <a:t>Chỉ quá trình dẫn đến đột biến</a:t>
            </a:r>
          </a:p>
        </p:txBody>
      </p:sp>
      <p:grpSp>
        <p:nvGrpSpPr>
          <p:cNvPr id="8290" name="Group 98">
            <a:extLst>
              <a:ext uri="{FF2B5EF4-FFF2-40B4-BE49-F238E27FC236}">
                <a16:creationId xmlns:a16="http://schemas.microsoft.com/office/drawing/2014/main" id="{15A721F7-886E-42F2-B51C-B4343071D623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4191000"/>
            <a:ext cx="4572000" cy="838200"/>
            <a:chOff x="240" y="3168"/>
            <a:chExt cx="4704" cy="528"/>
          </a:xfrm>
        </p:grpSpPr>
        <p:sp>
          <p:nvSpPr>
            <p:cNvPr id="11367" name="Rectangle 99">
              <a:extLst>
                <a:ext uri="{FF2B5EF4-FFF2-40B4-BE49-F238E27FC236}">
                  <a16:creationId xmlns:a16="http://schemas.microsoft.com/office/drawing/2014/main" id="{9F452A4B-46A5-4859-A9CB-AF9CD5B00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408"/>
              <a:ext cx="192" cy="28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368" name="Rectangle 100">
              <a:extLst>
                <a:ext uri="{FF2B5EF4-FFF2-40B4-BE49-F238E27FC236}">
                  <a16:creationId xmlns:a16="http://schemas.microsoft.com/office/drawing/2014/main" id="{AE2897F1-808E-4790-8CFF-FA11D1761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3408"/>
              <a:ext cx="192" cy="28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369" name="Rectangle 101">
              <a:extLst>
                <a:ext uri="{FF2B5EF4-FFF2-40B4-BE49-F238E27FC236}">
                  <a16:creationId xmlns:a16="http://schemas.microsoft.com/office/drawing/2014/main" id="{8B1816DF-E52F-4955-9FC1-64CCAFA75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3408"/>
              <a:ext cx="192" cy="28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370" name="AutoShape 102">
              <a:extLst>
                <a:ext uri="{FF2B5EF4-FFF2-40B4-BE49-F238E27FC236}">
                  <a16:creationId xmlns:a16="http://schemas.microsoft.com/office/drawing/2014/main" id="{6B679EBB-D08C-4672-AB8A-9BC65CC6C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408"/>
              <a:ext cx="960" cy="288"/>
            </a:xfrm>
            <a:prstGeom prst="flowChartTerminator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371" name="Line 103">
              <a:extLst>
                <a:ext uri="{FF2B5EF4-FFF2-40B4-BE49-F238E27FC236}">
                  <a16:creationId xmlns:a16="http://schemas.microsoft.com/office/drawing/2014/main" id="{DA24CA4F-EB2D-445B-A8AB-6D0F1A9EE8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3408"/>
              <a:ext cx="0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72" name="Line 104">
              <a:extLst>
                <a:ext uri="{FF2B5EF4-FFF2-40B4-BE49-F238E27FC236}">
                  <a16:creationId xmlns:a16="http://schemas.microsoft.com/office/drawing/2014/main" id="{DF2DE38E-8CAE-4216-8B04-E4AC567BF6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3408"/>
              <a:ext cx="0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73" name="Line 105">
              <a:extLst>
                <a:ext uri="{FF2B5EF4-FFF2-40B4-BE49-F238E27FC236}">
                  <a16:creationId xmlns:a16="http://schemas.microsoft.com/office/drawing/2014/main" id="{264E8932-29F9-4F45-870A-05E3A57BBC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408"/>
              <a:ext cx="0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74" name="Line 106">
              <a:extLst>
                <a:ext uri="{FF2B5EF4-FFF2-40B4-BE49-F238E27FC236}">
                  <a16:creationId xmlns:a16="http://schemas.microsoft.com/office/drawing/2014/main" id="{496D19C8-3054-4668-9C9F-16614CD56C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408"/>
              <a:ext cx="0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75" name="AutoShape 107">
              <a:extLst>
                <a:ext uri="{FF2B5EF4-FFF2-40B4-BE49-F238E27FC236}">
                  <a16:creationId xmlns:a16="http://schemas.microsoft.com/office/drawing/2014/main" id="{45DABC8A-CFA9-42B7-9B76-117172724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3408"/>
              <a:ext cx="576" cy="288"/>
            </a:xfrm>
            <a:prstGeom prst="flowChartTerminator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376" name="Line 108">
              <a:extLst>
                <a:ext uri="{FF2B5EF4-FFF2-40B4-BE49-F238E27FC236}">
                  <a16:creationId xmlns:a16="http://schemas.microsoft.com/office/drawing/2014/main" id="{B1A67816-F311-40DE-859C-B1DF3A7FFD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3408"/>
              <a:ext cx="0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77" name="Line 109">
              <a:extLst>
                <a:ext uri="{FF2B5EF4-FFF2-40B4-BE49-F238E27FC236}">
                  <a16:creationId xmlns:a16="http://schemas.microsoft.com/office/drawing/2014/main" id="{BC1EE5C8-7C62-4C29-BCEF-7CBBC6907C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3408"/>
              <a:ext cx="0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78" name="Oval 110">
              <a:extLst>
                <a:ext uri="{FF2B5EF4-FFF2-40B4-BE49-F238E27FC236}">
                  <a16:creationId xmlns:a16="http://schemas.microsoft.com/office/drawing/2014/main" id="{99DAF542-2FF3-4B80-A9AE-331BADF92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3504"/>
              <a:ext cx="96" cy="96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379" name="Text Box 111">
              <a:extLst>
                <a:ext uri="{FF2B5EF4-FFF2-40B4-BE49-F238E27FC236}">
                  <a16:creationId xmlns:a16="http://schemas.microsoft.com/office/drawing/2014/main" id="{A4720516-4250-49BC-9ED3-2EC968F94F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3177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11380" name="Text Box 112">
              <a:extLst>
                <a:ext uri="{FF2B5EF4-FFF2-40B4-BE49-F238E27FC236}">
                  <a16:creationId xmlns:a16="http://schemas.microsoft.com/office/drawing/2014/main" id="{C018F8AD-C441-40C2-B5B1-E813C2ED8B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177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11381" name="Text Box 113">
              <a:extLst>
                <a:ext uri="{FF2B5EF4-FFF2-40B4-BE49-F238E27FC236}">
                  <a16:creationId xmlns:a16="http://schemas.microsoft.com/office/drawing/2014/main" id="{EF8F5D64-3AE4-4E7A-B9CC-47D1DC44D5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3177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C</a:t>
              </a:r>
            </a:p>
          </p:txBody>
        </p:sp>
        <p:sp>
          <p:nvSpPr>
            <p:cNvPr id="11382" name="Text Box 114">
              <a:extLst>
                <a:ext uri="{FF2B5EF4-FFF2-40B4-BE49-F238E27FC236}">
                  <a16:creationId xmlns:a16="http://schemas.microsoft.com/office/drawing/2014/main" id="{CDFD641A-BB46-409C-963A-3471F3BE2B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177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D</a:t>
              </a:r>
            </a:p>
          </p:txBody>
        </p:sp>
        <p:sp>
          <p:nvSpPr>
            <p:cNvPr id="11383" name="Text Box 115">
              <a:extLst>
                <a:ext uri="{FF2B5EF4-FFF2-40B4-BE49-F238E27FC236}">
                  <a16:creationId xmlns:a16="http://schemas.microsoft.com/office/drawing/2014/main" id="{00FA69EA-194D-424A-8D63-5CD69235D1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177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E</a:t>
              </a:r>
            </a:p>
          </p:txBody>
        </p:sp>
        <p:sp>
          <p:nvSpPr>
            <p:cNvPr id="11384" name="Text Box 116">
              <a:extLst>
                <a:ext uri="{FF2B5EF4-FFF2-40B4-BE49-F238E27FC236}">
                  <a16:creationId xmlns:a16="http://schemas.microsoft.com/office/drawing/2014/main" id="{5FC84104-EF61-41FF-8C3D-EC91E872D0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3168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F</a:t>
              </a:r>
            </a:p>
          </p:txBody>
        </p:sp>
        <p:sp>
          <p:nvSpPr>
            <p:cNvPr id="11385" name="Text Box 117">
              <a:extLst>
                <a:ext uri="{FF2B5EF4-FFF2-40B4-BE49-F238E27FC236}">
                  <a16:creationId xmlns:a16="http://schemas.microsoft.com/office/drawing/2014/main" id="{06AA790D-34AB-4110-9672-6EAC537963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3168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G</a:t>
              </a:r>
            </a:p>
          </p:txBody>
        </p:sp>
        <p:sp>
          <p:nvSpPr>
            <p:cNvPr id="11386" name="Text Box 118">
              <a:extLst>
                <a:ext uri="{FF2B5EF4-FFF2-40B4-BE49-F238E27FC236}">
                  <a16:creationId xmlns:a16="http://schemas.microsoft.com/office/drawing/2014/main" id="{09433D3D-D486-4DAA-97BF-6F0597CC80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3168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H</a:t>
              </a:r>
            </a:p>
          </p:txBody>
        </p:sp>
        <p:sp>
          <p:nvSpPr>
            <p:cNvPr id="11387" name="Text Box 119">
              <a:extLst>
                <a:ext uri="{FF2B5EF4-FFF2-40B4-BE49-F238E27FC236}">
                  <a16:creationId xmlns:a16="http://schemas.microsoft.com/office/drawing/2014/main" id="{64EF97FB-7B0C-41F2-BA8A-DA88F9993F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360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FF0000"/>
                  </a:solidFill>
                  <a:latin typeface="Times" panose="02020603050405020304" pitchFamily="18" charset="0"/>
                </a:rPr>
                <a:t>c</a:t>
              </a:r>
            </a:p>
          </p:txBody>
        </p:sp>
        <p:sp>
          <p:nvSpPr>
            <p:cNvPr id="11388" name="Line 120">
              <a:extLst>
                <a:ext uri="{FF2B5EF4-FFF2-40B4-BE49-F238E27FC236}">
                  <a16:creationId xmlns:a16="http://schemas.microsoft.com/office/drawing/2014/main" id="{494E4101-299B-4EBA-9D08-1824BB1016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3552"/>
              <a:ext cx="864" cy="0"/>
            </a:xfrm>
            <a:prstGeom prst="line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89" name="Rectangle 121">
              <a:extLst>
                <a:ext uri="{FF2B5EF4-FFF2-40B4-BE49-F238E27FC236}">
                  <a16:creationId xmlns:a16="http://schemas.microsoft.com/office/drawing/2014/main" id="{A083CD41-FCBF-48F0-A900-1EF848C85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3408"/>
              <a:ext cx="192" cy="28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390" name="Rectangle 122">
              <a:extLst>
                <a:ext uri="{FF2B5EF4-FFF2-40B4-BE49-F238E27FC236}">
                  <a16:creationId xmlns:a16="http://schemas.microsoft.com/office/drawing/2014/main" id="{7A8A4343-51A3-4979-AB7F-A24ACB994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3408"/>
              <a:ext cx="192" cy="28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391" name="Rectangle 123">
              <a:extLst>
                <a:ext uri="{FF2B5EF4-FFF2-40B4-BE49-F238E27FC236}">
                  <a16:creationId xmlns:a16="http://schemas.microsoft.com/office/drawing/2014/main" id="{0B3DD3D8-6DC5-43BC-82E0-D28AA8A61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408"/>
              <a:ext cx="192" cy="28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392" name="AutoShape 124">
              <a:extLst>
                <a:ext uri="{FF2B5EF4-FFF2-40B4-BE49-F238E27FC236}">
                  <a16:creationId xmlns:a16="http://schemas.microsoft.com/office/drawing/2014/main" id="{2CFBA286-60C8-431E-85EB-7DCAA4778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3408"/>
              <a:ext cx="960" cy="288"/>
            </a:xfrm>
            <a:prstGeom prst="flowChartTerminator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393" name="Line 125">
              <a:extLst>
                <a:ext uri="{FF2B5EF4-FFF2-40B4-BE49-F238E27FC236}">
                  <a16:creationId xmlns:a16="http://schemas.microsoft.com/office/drawing/2014/main" id="{5E9AA993-1CC0-4F02-A9B9-375F0169E7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3408"/>
              <a:ext cx="0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94" name="Line 126">
              <a:extLst>
                <a:ext uri="{FF2B5EF4-FFF2-40B4-BE49-F238E27FC236}">
                  <a16:creationId xmlns:a16="http://schemas.microsoft.com/office/drawing/2014/main" id="{F1066F03-EB99-46A2-8BBB-F24F6470AA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3408"/>
              <a:ext cx="0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95" name="Line 127">
              <a:extLst>
                <a:ext uri="{FF2B5EF4-FFF2-40B4-BE49-F238E27FC236}">
                  <a16:creationId xmlns:a16="http://schemas.microsoft.com/office/drawing/2014/main" id="{A412FF1D-BD31-40F8-AE6B-26997A502F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408"/>
              <a:ext cx="0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96" name="Line 128">
              <a:extLst>
                <a:ext uri="{FF2B5EF4-FFF2-40B4-BE49-F238E27FC236}">
                  <a16:creationId xmlns:a16="http://schemas.microsoft.com/office/drawing/2014/main" id="{7B6C0453-C8CF-4932-BA1F-38BA6AC26D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408"/>
              <a:ext cx="0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97" name="AutoShape 129">
              <a:extLst>
                <a:ext uri="{FF2B5EF4-FFF2-40B4-BE49-F238E27FC236}">
                  <a16:creationId xmlns:a16="http://schemas.microsoft.com/office/drawing/2014/main" id="{3A4EFBF3-8FF6-4E88-8317-6468AA5E2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408"/>
              <a:ext cx="576" cy="288"/>
            </a:xfrm>
            <a:prstGeom prst="flowChartTerminator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398" name="Line 130">
              <a:extLst>
                <a:ext uri="{FF2B5EF4-FFF2-40B4-BE49-F238E27FC236}">
                  <a16:creationId xmlns:a16="http://schemas.microsoft.com/office/drawing/2014/main" id="{2F5DA15A-676B-4998-90C8-6C0DAA449A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3408"/>
              <a:ext cx="0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99" name="Line 131">
              <a:extLst>
                <a:ext uri="{FF2B5EF4-FFF2-40B4-BE49-F238E27FC236}">
                  <a16:creationId xmlns:a16="http://schemas.microsoft.com/office/drawing/2014/main" id="{24A63F08-58F1-4265-8BD6-08BEAEB071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" y="3408"/>
              <a:ext cx="0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400" name="Oval 132">
              <a:extLst>
                <a:ext uri="{FF2B5EF4-FFF2-40B4-BE49-F238E27FC236}">
                  <a16:creationId xmlns:a16="http://schemas.microsoft.com/office/drawing/2014/main" id="{D434E4CE-E827-475F-8036-FE2912605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504"/>
              <a:ext cx="96" cy="96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401" name="Text Box 133">
              <a:extLst>
                <a:ext uri="{FF2B5EF4-FFF2-40B4-BE49-F238E27FC236}">
                  <a16:creationId xmlns:a16="http://schemas.microsoft.com/office/drawing/2014/main" id="{AC816E60-A36E-466B-B552-26BE32E622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177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11402" name="Text Box 134">
              <a:extLst>
                <a:ext uri="{FF2B5EF4-FFF2-40B4-BE49-F238E27FC236}">
                  <a16:creationId xmlns:a16="http://schemas.microsoft.com/office/drawing/2014/main" id="{64DD049A-E534-4BC0-BEF4-7BEAAA9DED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177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11403" name="Text Box 135">
              <a:extLst>
                <a:ext uri="{FF2B5EF4-FFF2-40B4-BE49-F238E27FC236}">
                  <a16:creationId xmlns:a16="http://schemas.microsoft.com/office/drawing/2014/main" id="{379B433F-F3A8-41CB-8FAB-F283408FD7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3177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C</a:t>
              </a:r>
            </a:p>
          </p:txBody>
        </p:sp>
        <p:sp>
          <p:nvSpPr>
            <p:cNvPr id="11404" name="Text Box 136">
              <a:extLst>
                <a:ext uri="{FF2B5EF4-FFF2-40B4-BE49-F238E27FC236}">
                  <a16:creationId xmlns:a16="http://schemas.microsoft.com/office/drawing/2014/main" id="{E690561B-3E63-4A8E-ADD5-7E56348868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3" y="3177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D</a:t>
              </a:r>
            </a:p>
          </p:txBody>
        </p:sp>
        <p:sp>
          <p:nvSpPr>
            <p:cNvPr id="11405" name="Text Box 137">
              <a:extLst>
                <a:ext uri="{FF2B5EF4-FFF2-40B4-BE49-F238E27FC236}">
                  <a16:creationId xmlns:a16="http://schemas.microsoft.com/office/drawing/2014/main" id="{2821CE64-D889-40E1-9678-B74B077282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3177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E</a:t>
              </a:r>
            </a:p>
          </p:txBody>
        </p:sp>
        <p:sp>
          <p:nvSpPr>
            <p:cNvPr id="11406" name="Text Box 138">
              <a:extLst>
                <a:ext uri="{FF2B5EF4-FFF2-40B4-BE49-F238E27FC236}">
                  <a16:creationId xmlns:a16="http://schemas.microsoft.com/office/drawing/2014/main" id="{DC384C4D-D8B6-41ED-8340-97EE20EBF3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3168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F</a:t>
              </a:r>
            </a:p>
          </p:txBody>
        </p:sp>
        <p:sp>
          <p:nvSpPr>
            <p:cNvPr id="11407" name="Text Box 139">
              <a:extLst>
                <a:ext uri="{FF2B5EF4-FFF2-40B4-BE49-F238E27FC236}">
                  <a16:creationId xmlns:a16="http://schemas.microsoft.com/office/drawing/2014/main" id="{42C1E170-18EE-437D-911D-669F098F09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3168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G</a:t>
              </a:r>
            </a:p>
          </p:txBody>
        </p:sp>
        <p:sp>
          <p:nvSpPr>
            <p:cNvPr id="11408" name="Text Box 140">
              <a:extLst>
                <a:ext uri="{FF2B5EF4-FFF2-40B4-BE49-F238E27FC236}">
                  <a16:creationId xmlns:a16="http://schemas.microsoft.com/office/drawing/2014/main" id="{C3C0A65F-DDD6-4D57-9195-85266D30BE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3168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H</a:t>
              </a:r>
            </a:p>
          </p:txBody>
        </p:sp>
      </p:grpSp>
      <p:sp>
        <p:nvSpPr>
          <p:cNvPr id="8333" name="Line 141">
            <a:extLst>
              <a:ext uri="{FF2B5EF4-FFF2-40B4-BE49-F238E27FC236}">
                <a16:creationId xmlns:a16="http://schemas.microsoft.com/office/drawing/2014/main" id="{6CC96C52-7C30-49AE-B3E7-EEA2BBBACA6B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0338" y="2438400"/>
            <a:ext cx="0" cy="22860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334" name="Line 142">
            <a:extLst>
              <a:ext uri="{FF2B5EF4-FFF2-40B4-BE49-F238E27FC236}">
                <a16:creationId xmlns:a16="http://schemas.microsoft.com/office/drawing/2014/main" id="{792B6058-1E51-400F-A350-FFAEC252F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6567488" y="3657600"/>
            <a:ext cx="0" cy="22860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335" name="Line 143">
            <a:extLst>
              <a:ext uri="{FF2B5EF4-FFF2-40B4-BE49-F238E27FC236}">
                <a16:creationId xmlns:a16="http://schemas.microsoft.com/office/drawing/2014/main" id="{C23DD30C-2E44-4586-BAA2-5DE3135EFAF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3225" y="3673475"/>
            <a:ext cx="0" cy="22860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336" name="Line 144">
            <a:extLst>
              <a:ext uri="{FF2B5EF4-FFF2-40B4-BE49-F238E27FC236}">
                <a16:creationId xmlns:a16="http://schemas.microsoft.com/office/drawing/2014/main" id="{99564C4B-6650-4387-99C3-150CEA56DFB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5563" y="5038725"/>
            <a:ext cx="0" cy="22860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337" name="Text Box 145">
            <a:extLst>
              <a:ext uri="{FF2B5EF4-FFF2-40B4-BE49-F238E27FC236}">
                <a16:creationId xmlns:a16="http://schemas.microsoft.com/office/drawing/2014/main" id="{601F5DC9-3BB1-413F-8EA4-59209AD07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257800"/>
            <a:ext cx="6019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Một số dạng đột biến cấu trúc NST</a:t>
            </a:r>
          </a:p>
        </p:txBody>
      </p:sp>
      <p:sp>
        <p:nvSpPr>
          <p:cNvPr id="8338" name="Text Box 146">
            <a:extLst>
              <a:ext uri="{FF2B5EF4-FFF2-40B4-BE49-F238E27FC236}">
                <a16:creationId xmlns:a16="http://schemas.microsoft.com/office/drawing/2014/main" id="{1470C73F-7782-42C1-8C1F-9B1F2F152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6248401"/>
            <a:ext cx="472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Chữ cái: </a:t>
            </a:r>
            <a:r>
              <a:rPr lang="en-US" altLang="en-US" sz="2000">
                <a:solidFill>
                  <a:prstClr val="black"/>
                </a:solidFill>
                <a:latin typeface="Times New Roman" panose="02020603050405020304" pitchFamily="18" charset="0"/>
              </a:rPr>
              <a:t>A,B,C</a:t>
            </a: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...Kí hiệu một đoạn NST</a:t>
            </a:r>
          </a:p>
        </p:txBody>
      </p:sp>
      <p:sp>
        <p:nvSpPr>
          <p:cNvPr id="11280" name="Text Box 147">
            <a:extLst>
              <a:ext uri="{FF2B5EF4-FFF2-40B4-BE49-F238E27FC236}">
                <a16:creationId xmlns:a16="http://schemas.microsoft.com/office/drawing/2014/main" id="{775B25E6-C986-4099-8389-26C8744E7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solidFill>
            <a:srgbClr val="EDA2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ĐỘT BIẾN CẤU TRÚC NHIỄM SẮC THỂ</a:t>
            </a:r>
          </a:p>
        </p:txBody>
      </p:sp>
      <p:sp>
        <p:nvSpPr>
          <p:cNvPr id="11281" name="Line 148">
            <a:extLst>
              <a:ext uri="{FF2B5EF4-FFF2-40B4-BE49-F238E27FC236}">
                <a16:creationId xmlns:a16="http://schemas.microsoft.com/office/drawing/2014/main" id="{47C83C9C-E9DF-4881-B408-82A5117F24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3114" y="457200"/>
            <a:ext cx="28575" cy="6400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283" name="Line 150">
            <a:extLst>
              <a:ext uri="{FF2B5EF4-FFF2-40B4-BE49-F238E27FC236}">
                <a16:creationId xmlns:a16="http://schemas.microsoft.com/office/drawing/2014/main" id="{78A472D6-B9B0-4C42-8B49-F74A4B2BA6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457200"/>
            <a:ext cx="9144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8343" name="Group 151">
            <a:extLst>
              <a:ext uri="{FF2B5EF4-FFF2-40B4-BE49-F238E27FC236}">
                <a16:creationId xmlns:a16="http://schemas.microsoft.com/office/drawing/2014/main" id="{71947C2B-78A4-4CF6-8533-E3147F93734D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2740025"/>
            <a:ext cx="4648200" cy="838200"/>
            <a:chOff x="240" y="2304"/>
            <a:chExt cx="5088" cy="528"/>
          </a:xfrm>
        </p:grpSpPr>
        <p:sp>
          <p:nvSpPr>
            <p:cNvPr id="11318" name="Rectangle 152">
              <a:extLst>
                <a:ext uri="{FF2B5EF4-FFF2-40B4-BE49-F238E27FC236}">
                  <a16:creationId xmlns:a16="http://schemas.microsoft.com/office/drawing/2014/main" id="{FB265DE7-D354-49C8-AB03-D16F99984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544"/>
              <a:ext cx="192" cy="28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319" name="Rectangle 153">
              <a:extLst>
                <a:ext uri="{FF2B5EF4-FFF2-40B4-BE49-F238E27FC236}">
                  <a16:creationId xmlns:a16="http://schemas.microsoft.com/office/drawing/2014/main" id="{7F68E6C6-6731-4DB7-AD0E-3750AE5EA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544"/>
              <a:ext cx="192" cy="28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320" name="Rectangle 154">
              <a:extLst>
                <a:ext uri="{FF2B5EF4-FFF2-40B4-BE49-F238E27FC236}">
                  <a16:creationId xmlns:a16="http://schemas.microsoft.com/office/drawing/2014/main" id="{4FE23478-7557-4A12-A956-5894A9C94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544"/>
              <a:ext cx="192" cy="28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321" name="Rectangle 155">
              <a:extLst>
                <a:ext uri="{FF2B5EF4-FFF2-40B4-BE49-F238E27FC236}">
                  <a16:creationId xmlns:a16="http://schemas.microsoft.com/office/drawing/2014/main" id="{08EFF84D-BEB0-4742-8C97-79522224A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544"/>
              <a:ext cx="192" cy="28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322" name="AutoShape 156">
              <a:extLst>
                <a:ext uri="{FF2B5EF4-FFF2-40B4-BE49-F238E27FC236}">
                  <a16:creationId xmlns:a16="http://schemas.microsoft.com/office/drawing/2014/main" id="{751C17CD-8DC9-47BE-90FC-051D93C17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544"/>
              <a:ext cx="960" cy="288"/>
            </a:xfrm>
            <a:prstGeom prst="flowChartTerminator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323" name="Line 157">
              <a:extLst>
                <a:ext uri="{FF2B5EF4-FFF2-40B4-BE49-F238E27FC236}">
                  <a16:creationId xmlns:a16="http://schemas.microsoft.com/office/drawing/2014/main" id="{5C3B5B1A-919E-4672-8596-96BBFD997E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544"/>
              <a:ext cx="0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24" name="Line 158">
              <a:extLst>
                <a:ext uri="{FF2B5EF4-FFF2-40B4-BE49-F238E27FC236}">
                  <a16:creationId xmlns:a16="http://schemas.microsoft.com/office/drawing/2014/main" id="{AF221695-C765-4B6A-ACB0-E1853F1EFD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2544"/>
              <a:ext cx="0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25" name="Line 159">
              <a:extLst>
                <a:ext uri="{FF2B5EF4-FFF2-40B4-BE49-F238E27FC236}">
                  <a16:creationId xmlns:a16="http://schemas.microsoft.com/office/drawing/2014/main" id="{D8FB1AD6-3F9C-45B2-AD87-1B491B4FA6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544"/>
              <a:ext cx="0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26" name="Line 160">
              <a:extLst>
                <a:ext uri="{FF2B5EF4-FFF2-40B4-BE49-F238E27FC236}">
                  <a16:creationId xmlns:a16="http://schemas.microsoft.com/office/drawing/2014/main" id="{1F96FF61-BD21-4387-B6F7-423AB0906E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544"/>
              <a:ext cx="0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27" name="AutoShape 161">
              <a:extLst>
                <a:ext uri="{FF2B5EF4-FFF2-40B4-BE49-F238E27FC236}">
                  <a16:creationId xmlns:a16="http://schemas.microsoft.com/office/drawing/2014/main" id="{59133EFF-9873-43FD-BE76-34C0F25A0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544"/>
              <a:ext cx="576" cy="288"/>
            </a:xfrm>
            <a:prstGeom prst="flowChartTerminator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328" name="Line 162">
              <a:extLst>
                <a:ext uri="{FF2B5EF4-FFF2-40B4-BE49-F238E27FC236}">
                  <a16:creationId xmlns:a16="http://schemas.microsoft.com/office/drawing/2014/main" id="{26548159-B77E-4C44-BA5A-FADC76D710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2544"/>
              <a:ext cx="0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29" name="Line 163">
              <a:extLst>
                <a:ext uri="{FF2B5EF4-FFF2-40B4-BE49-F238E27FC236}">
                  <a16:creationId xmlns:a16="http://schemas.microsoft.com/office/drawing/2014/main" id="{85915962-C6C3-465F-8341-2F47D0F02F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2544"/>
              <a:ext cx="0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30" name="Oval 164">
              <a:extLst>
                <a:ext uri="{FF2B5EF4-FFF2-40B4-BE49-F238E27FC236}">
                  <a16:creationId xmlns:a16="http://schemas.microsoft.com/office/drawing/2014/main" id="{6BE9786D-4C1F-43D3-BD27-F97CEF265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640"/>
              <a:ext cx="96" cy="96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331" name="Text Box 165">
              <a:extLst>
                <a:ext uri="{FF2B5EF4-FFF2-40B4-BE49-F238E27FC236}">
                  <a16:creationId xmlns:a16="http://schemas.microsoft.com/office/drawing/2014/main" id="{A34F2190-D753-4D6F-946B-67C8BCFEA5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313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11332" name="Text Box 166">
              <a:extLst>
                <a:ext uri="{FF2B5EF4-FFF2-40B4-BE49-F238E27FC236}">
                  <a16:creationId xmlns:a16="http://schemas.microsoft.com/office/drawing/2014/main" id="{4FE8FDA7-F2B1-44AA-BB98-FF52C1B51F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313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11333" name="Text Box 167">
              <a:extLst>
                <a:ext uri="{FF2B5EF4-FFF2-40B4-BE49-F238E27FC236}">
                  <a16:creationId xmlns:a16="http://schemas.microsoft.com/office/drawing/2014/main" id="{F444F54E-791B-439C-9B20-F8132877D7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2313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C</a:t>
              </a:r>
            </a:p>
          </p:txBody>
        </p:sp>
        <p:sp>
          <p:nvSpPr>
            <p:cNvPr id="11334" name="Text Box 168">
              <a:extLst>
                <a:ext uri="{FF2B5EF4-FFF2-40B4-BE49-F238E27FC236}">
                  <a16:creationId xmlns:a16="http://schemas.microsoft.com/office/drawing/2014/main" id="{C9519097-AC35-4C68-91CD-0C1C4D5445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313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D</a:t>
              </a:r>
            </a:p>
          </p:txBody>
        </p:sp>
        <p:sp>
          <p:nvSpPr>
            <p:cNvPr id="11335" name="Text Box 169">
              <a:extLst>
                <a:ext uri="{FF2B5EF4-FFF2-40B4-BE49-F238E27FC236}">
                  <a16:creationId xmlns:a16="http://schemas.microsoft.com/office/drawing/2014/main" id="{6EB72F0E-8195-4353-BBC6-807A45627F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313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E</a:t>
              </a:r>
            </a:p>
          </p:txBody>
        </p:sp>
        <p:sp>
          <p:nvSpPr>
            <p:cNvPr id="11336" name="Text Box 170">
              <a:extLst>
                <a:ext uri="{FF2B5EF4-FFF2-40B4-BE49-F238E27FC236}">
                  <a16:creationId xmlns:a16="http://schemas.microsoft.com/office/drawing/2014/main" id="{D0AE4E01-810A-49DA-A06E-FF7CC39796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2304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F</a:t>
              </a:r>
            </a:p>
          </p:txBody>
        </p:sp>
        <p:sp>
          <p:nvSpPr>
            <p:cNvPr id="11337" name="Text Box 171">
              <a:extLst>
                <a:ext uri="{FF2B5EF4-FFF2-40B4-BE49-F238E27FC236}">
                  <a16:creationId xmlns:a16="http://schemas.microsoft.com/office/drawing/2014/main" id="{CEF9D17E-D3BE-43E6-8973-4F555EAF35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304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G</a:t>
              </a:r>
            </a:p>
          </p:txBody>
        </p:sp>
        <p:sp>
          <p:nvSpPr>
            <p:cNvPr id="11338" name="Text Box 172">
              <a:extLst>
                <a:ext uri="{FF2B5EF4-FFF2-40B4-BE49-F238E27FC236}">
                  <a16:creationId xmlns:a16="http://schemas.microsoft.com/office/drawing/2014/main" id="{6DEF4F69-653C-46F6-8A34-9742510AD7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2313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H</a:t>
              </a:r>
            </a:p>
          </p:txBody>
        </p:sp>
        <p:sp>
          <p:nvSpPr>
            <p:cNvPr id="11339" name="Text Box 173">
              <a:extLst>
                <a:ext uri="{FF2B5EF4-FFF2-40B4-BE49-F238E27FC236}">
                  <a16:creationId xmlns:a16="http://schemas.microsoft.com/office/drawing/2014/main" id="{14FE1D78-6711-4E29-8DBA-05B91000FC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49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FF0000"/>
                  </a:solidFill>
                  <a:latin typeface="Times" panose="02020603050405020304" pitchFamily="18" charset="0"/>
                </a:rPr>
                <a:t>b</a:t>
              </a:r>
            </a:p>
          </p:txBody>
        </p:sp>
        <p:sp>
          <p:nvSpPr>
            <p:cNvPr id="11340" name="Rectangle 174">
              <a:extLst>
                <a:ext uri="{FF2B5EF4-FFF2-40B4-BE49-F238E27FC236}">
                  <a16:creationId xmlns:a16="http://schemas.microsoft.com/office/drawing/2014/main" id="{7EEC7301-2069-41A4-BB7E-5A0125A08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544"/>
              <a:ext cx="192" cy="28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341" name="Rectangle 175">
              <a:extLst>
                <a:ext uri="{FF2B5EF4-FFF2-40B4-BE49-F238E27FC236}">
                  <a16:creationId xmlns:a16="http://schemas.microsoft.com/office/drawing/2014/main" id="{13CABA8C-01AB-4EA6-83D0-752B240A8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544"/>
              <a:ext cx="192" cy="28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342" name="AutoShape 176">
              <a:extLst>
                <a:ext uri="{FF2B5EF4-FFF2-40B4-BE49-F238E27FC236}">
                  <a16:creationId xmlns:a16="http://schemas.microsoft.com/office/drawing/2014/main" id="{CA460DDE-6FEB-4091-B10F-4127F06C66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544"/>
              <a:ext cx="1344" cy="288"/>
            </a:xfrm>
            <a:prstGeom prst="flowChartTerminator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343" name="Line 177">
              <a:extLst>
                <a:ext uri="{FF2B5EF4-FFF2-40B4-BE49-F238E27FC236}">
                  <a16:creationId xmlns:a16="http://schemas.microsoft.com/office/drawing/2014/main" id="{B89514D9-88FF-4604-9162-55BB8BA78B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544"/>
              <a:ext cx="0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44" name="Line 178">
              <a:extLst>
                <a:ext uri="{FF2B5EF4-FFF2-40B4-BE49-F238E27FC236}">
                  <a16:creationId xmlns:a16="http://schemas.microsoft.com/office/drawing/2014/main" id="{BA136E2B-E1C9-49F5-9E3E-FF9CAE53D8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544"/>
              <a:ext cx="0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45" name="Line 179">
              <a:extLst>
                <a:ext uri="{FF2B5EF4-FFF2-40B4-BE49-F238E27FC236}">
                  <a16:creationId xmlns:a16="http://schemas.microsoft.com/office/drawing/2014/main" id="{3CC27024-90D4-4878-8C8B-182FB76711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2544"/>
              <a:ext cx="0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46" name="Line 180">
              <a:extLst>
                <a:ext uri="{FF2B5EF4-FFF2-40B4-BE49-F238E27FC236}">
                  <a16:creationId xmlns:a16="http://schemas.microsoft.com/office/drawing/2014/main" id="{7AC17A79-91AC-479D-B8F7-7B27D4A3D9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544"/>
              <a:ext cx="0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47" name="AutoShape 181">
              <a:extLst>
                <a:ext uri="{FF2B5EF4-FFF2-40B4-BE49-F238E27FC236}">
                  <a16:creationId xmlns:a16="http://schemas.microsoft.com/office/drawing/2014/main" id="{24A44969-35B5-409C-A9B8-458D8ADBE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544"/>
              <a:ext cx="576" cy="288"/>
            </a:xfrm>
            <a:prstGeom prst="flowChartTerminator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348" name="Line 182">
              <a:extLst>
                <a:ext uri="{FF2B5EF4-FFF2-40B4-BE49-F238E27FC236}">
                  <a16:creationId xmlns:a16="http://schemas.microsoft.com/office/drawing/2014/main" id="{731DAF24-E6AF-42A2-96BC-4A124371B2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2544"/>
              <a:ext cx="0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49" name="Line 183">
              <a:extLst>
                <a:ext uri="{FF2B5EF4-FFF2-40B4-BE49-F238E27FC236}">
                  <a16:creationId xmlns:a16="http://schemas.microsoft.com/office/drawing/2014/main" id="{ED4D6A2A-7FE3-479C-B0EA-3914A294DC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90" y="2544"/>
              <a:ext cx="0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50" name="Oval 184">
              <a:extLst>
                <a:ext uri="{FF2B5EF4-FFF2-40B4-BE49-F238E27FC236}">
                  <a16:creationId xmlns:a16="http://schemas.microsoft.com/office/drawing/2014/main" id="{DCA8764B-8713-40AF-850B-0D3A4C0CD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640"/>
              <a:ext cx="96" cy="96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351" name="Text Box 185">
              <a:extLst>
                <a:ext uri="{FF2B5EF4-FFF2-40B4-BE49-F238E27FC236}">
                  <a16:creationId xmlns:a16="http://schemas.microsoft.com/office/drawing/2014/main" id="{405B19D3-186A-4977-B2BB-87B77B3041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313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11352" name="Text Box 186">
              <a:extLst>
                <a:ext uri="{FF2B5EF4-FFF2-40B4-BE49-F238E27FC236}">
                  <a16:creationId xmlns:a16="http://schemas.microsoft.com/office/drawing/2014/main" id="{E4DA8488-C2DF-4806-BA3B-7319C6358D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313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11353" name="Text Box 187">
              <a:extLst>
                <a:ext uri="{FF2B5EF4-FFF2-40B4-BE49-F238E27FC236}">
                  <a16:creationId xmlns:a16="http://schemas.microsoft.com/office/drawing/2014/main" id="{A171F348-3B71-49F1-9717-B4AEE93D9F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313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C</a:t>
              </a:r>
            </a:p>
          </p:txBody>
        </p:sp>
        <p:sp>
          <p:nvSpPr>
            <p:cNvPr id="11354" name="Text Box 188">
              <a:extLst>
                <a:ext uri="{FF2B5EF4-FFF2-40B4-BE49-F238E27FC236}">
                  <a16:creationId xmlns:a16="http://schemas.microsoft.com/office/drawing/2014/main" id="{33338164-5C88-4F1B-9F6E-2937D7848E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2313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D</a:t>
              </a:r>
            </a:p>
          </p:txBody>
        </p:sp>
        <p:sp>
          <p:nvSpPr>
            <p:cNvPr id="11355" name="Text Box 189">
              <a:extLst>
                <a:ext uri="{FF2B5EF4-FFF2-40B4-BE49-F238E27FC236}">
                  <a16:creationId xmlns:a16="http://schemas.microsoft.com/office/drawing/2014/main" id="{454AB51F-5A8E-4C20-91CF-4C67B656FE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2313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E</a:t>
              </a:r>
            </a:p>
          </p:txBody>
        </p:sp>
        <p:sp>
          <p:nvSpPr>
            <p:cNvPr id="11356" name="Text Box 190">
              <a:extLst>
                <a:ext uri="{FF2B5EF4-FFF2-40B4-BE49-F238E27FC236}">
                  <a16:creationId xmlns:a16="http://schemas.microsoft.com/office/drawing/2014/main" id="{4B70BF5E-BE7B-41EA-9291-8A042092BB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2304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F</a:t>
              </a:r>
            </a:p>
          </p:txBody>
        </p:sp>
        <p:sp>
          <p:nvSpPr>
            <p:cNvPr id="11357" name="Text Box 191">
              <a:extLst>
                <a:ext uri="{FF2B5EF4-FFF2-40B4-BE49-F238E27FC236}">
                  <a16:creationId xmlns:a16="http://schemas.microsoft.com/office/drawing/2014/main" id="{A90E684A-27B7-493E-A4FA-74A056EBC4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2304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G</a:t>
              </a:r>
            </a:p>
          </p:txBody>
        </p:sp>
        <p:sp>
          <p:nvSpPr>
            <p:cNvPr id="11358" name="Text Box 192">
              <a:extLst>
                <a:ext uri="{FF2B5EF4-FFF2-40B4-BE49-F238E27FC236}">
                  <a16:creationId xmlns:a16="http://schemas.microsoft.com/office/drawing/2014/main" id="{91E018D1-A5E4-4908-8F43-A6883ACB5C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8" y="2304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H</a:t>
              </a:r>
            </a:p>
          </p:txBody>
        </p:sp>
        <p:sp>
          <p:nvSpPr>
            <p:cNvPr id="11359" name="Line 193">
              <a:extLst>
                <a:ext uri="{FF2B5EF4-FFF2-40B4-BE49-F238E27FC236}">
                  <a16:creationId xmlns:a16="http://schemas.microsoft.com/office/drawing/2014/main" id="{87DE77B4-37A6-4C15-B8A3-0FB4450AFD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544"/>
              <a:ext cx="0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60" name="Line 194">
              <a:extLst>
                <a:ext uri="{FF2B5EF4-FFF2-40B4-BE49-F238E27FC236}">
                  <a16:creationId xmlns:a16="http://schemas.microsoft.com/office/drawing/2014/main" id="{E6EF8B91-C7A7-4ADF-93FB-29022E77DE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544"/>
              <a:ext cx="0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61" name="Line 195">
              <a:extLst>
                <a:ext uri="{FF2B5EF4-FFF2-40B4-BE49-F238E27FC236}">
                  <a16:creationId xmlns:a16="http://schemas.microsoft.com/office/drawing/2014/main" id="{A9EDD515-2680-4BEA-ACCD-3787C99D00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544"/>
              <a:ext cx="0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62" name="Line 196">
              <a:extLst>
                <a:ext uri="{FF2B5EF4-FFF2-40B4-BE49-F238E27FC236}">
                  <a16:creationId xmlns:a16="http://schemas.microsoft.com/office/drawing/2014/main" id="{D9C296B6-F796-45C7-A81F-9DA584A6E1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544"/>
              <a:ext cx="0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63" name="Line 197">
              <a:extLst>
                <a:ext uri="{FF2B5EF4-FFF2-40B4-BE49-F238E27FC236}">
                  <a16:creationId xmlns:a16="http://schemas.microsoft.com/office/drawing/2014/main" id="{9D71F70D-357D-45F6-8B16-74A42B17DA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544"/>
              <a:ext cx="0" cy="2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64" name="Text Box 198">
              <a:extLst>
                <a:ext uri="{FF2B5EF4-FFF2-40B4-BE49-F238E27FC236}">
                  <a16:creationId xmlns:a16="http://schemas.microsoft.com/office/drawing/2014/main" id="{91F61105-0507-46AA-B3FF-693324BC93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2304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11365" name="Text Box 199">
              <a:extLst>
                <a:ext uri="{FF2B5EF4-FFF2-40B4-BE49-F238E27FC236}">
                  <a16:creationId xmlns:a16="http://schemas.microsoft.com/office/drawing/2014/main" id="{86BB6DD2-AC8D-4265-A086-BA603527F3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2304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prstClr val="black"/>
                  </a:solidFill>
                </a:rPr>
                <a:t>C</a:t>
              </a:r>
            </a:p>
          </p:txBody>
        </p:sp>
        <p:sp>
          <p:nvSpPr>
            <p:cNvPr id="11366" name="Line 200">
              <a:extLst>
                <a:ext uri="{FF2B5EF4-FFF2-40B4-BE49-F238E27FC236}">
                  <a16:creationId xmlns:a16="http://schemas.microsoft.com/office/drawing/2014/main" id="{8D887C8D-9F84-47AF-94D8-1E4AAD29A7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688"/>
              <a:ext cx="864" cy="0"/>
            </a:xfrm>
            <a:prstGeom prst="line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8393" name="Text Box 201">
            <a:extLst>
              <a:ext uri="{FF2B5EF4-FFF2-40B4-BE49-F238E27FC236}">
                <a16:creationId xmlns:a16="http://schemas.microsoft.com/office/drawing/2014/main" id="{63903A3D-014D-49AC-AC42-69E259984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096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Quan sát hình sau:</a:t>
            </a:r>
          </a:p>
        </p:txBody>
      </p:sp>
      <p:sp>
        <p:nvSpPr>
          <p:cNvPr id="8394" name="Text Box 202">
            <a:extLst>
              <a:ext uri="{FF2B5EF4-FFF2-40B4-BE49-F238E27FC236}">
                <a16:creationId xmlns:a16="http://schemas.microsoft.com/office/drawing/2014/main" id="{765AFBF1-BF7C-4551-9BDD-1D1B27EE1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219201"/>
            <a:ext cx="472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NST ban đầu                 NST bị biến đổi cấu trúc</a:t>
            </a:r>
          </a:p>
        </p:txBody>
      </p:sp>
      <p:sp>
        <p:nvSpPr>
          <p:cNvPr id="8395" name="AutoShape 203">
            <a:extLst>
              <a:ext uri="{FF2B5EF4-FFF2-40B4-BE49-F238E27FC236}">
                <a16:creationId xmlns:a16="http://schemas.microsoft.com/office/drawing/2014/main" id="{CBD7781E-FCF1-464E-A036-25AE43EDD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1066800"/>
            <a:ext cx="3962400" cy="762000"/>
          </a:xfrm>
          <a:prstGeom prst="wedgeRoundRectCallout">
            <a:avLst>
              <a:gd name="adj1" fmla="val 46866"/>
              <a:gd name="adj2" fmla="val 43208"/>
              <a:gd name="adj3" fmla="val 16667"/>
            </a:avLst>
          </a:prstGeom>
          <a:solidFill>
            <a:srgbClr val="FED2F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điền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8550" name="Group 358">
            <a:extLst>
              <a:ext uri="{FF2B5EF4-FFF2-40B4-BE49-F238E27FC236}">
                <a16:creationId xmlns:a16="http://schemas.microsoft.com/office/drawing/2014/main" id="{75C40C5D-E31C-4F14-9A74-22C025214431}"/>
              </a:ext>
            </a:extLst>
          </p:cNvPr>
          <p:cNvGraphicFramePr>
            <a:graphicFrameLocks noGrp="1"/>
          </p:cNvGraphicFramePr>
          <p:nvPr/>
        </p:nvGraphicFramePr>
        <p:xfrm>
          <a:off x="1482725" y="2092325"/>
          <a:ext cx="4333876" cy="4791208"/>
        </p:xfrm>
        <a:graphic>
          <a:graphicData uri="http://schemas.openxmlformats.org/drawingml/2006/table">
            <a:tbl>
              <a:tblPr/>
              <a:tblGrid>
                <a:gridCol w="57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STT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89" marB="456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NST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ban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đầu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NST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sau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khi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bị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biến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đổi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Tên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dạng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biến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đổi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1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 new rome"/>
                        </a:rPr>
                        <a:t>a</a:t>
                      </a:r>
                    </a:p>
                  </a:txBody>
                  <a:tcPr marL="91433" marR="91433" marT="45689" marB="456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01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 new rome"/>
                        </a:rPr>
                        <a:t>b</a:t>
                      </a:r>
                    </a:p>
                  </a:txBody>
                  <a:tcPr marL="91433" marR="91433" marT="45689" marB="456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21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 new rome"/>
                        </a:rPr>
                        <a:t>c</a:t>
                      </a:r>
                    </a:p>
                  </a:txBody>
                  <a:tcPr marL="91433" marR="91433" marT="45689" marB="456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533" name="Text Box 341">
            <a:extLst>
              <a:ext uri="{FF2B5EF4-FFF2-40B4-BE49-F238E27FC236}">
                <a16:creationId xmlns:a16="http://schemas.microsoft.com/office/drawing/2014/main" id="{1C54E4B5-8EE7-4700-A4C5-546D47D3F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343401"/>
            <a:ext cx="167640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  <a:latin typeface="Times New Roman" panose="02020603050405020304" pitchFamily="18" charset="0"/>
              </a:rPr>
              <a:t>Gồm các đoạn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  <a:latin typeface="Times New Roman" panose="02020603050405020304" pitchFamily="18" charset="0"/>
              </a:rPr>
              <a:t>ABCDEFGH</a:t>
            </a:r>
          </a:p>
        </p:txBody>
      </p:sp>
      <p:sp>
        <p:nvSpPr>
          <p:cNvPr id="8537" name="Text Box 345">
            <a:extLst>
              <a:ext uri="{FF2B5EF4-FFF2-40B4-BE49-F238E27FC236}">
                <a16:creationId xmlns:a16="http://schemas.microsoft.com/office/drawing/2014/main" id="{86A85257-3AF5-431F-9BC9-3FD136B73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754688"/>
            <a:ext cx="16764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altLang="en-US">
                <a:solidFill>
                  <a:prstClr val="black"/>
                </a:solidFill>
                <a:latin typeface="Times New Roman" panose="02020603050405020304" pitchFamily="18" charset="0"/>
              </a:rPr>
              <a:t>Gồm các đoạn ABCDEFGH</a:t>
            </a:r>
          </a:p>
        </p:txBody>
      </p:sp>
      <p:sp>
        <p:nvSpPr>
          <p:cNvPr id="8542" name="Rectangle 350">
            <a:extLst>
              <a:ext uri="{FF2B5EF4-FFF2-40B4-BE49-F238E27FC236}">
                <a16:creationId xmlns:a16="http://schemas.microsoft.com/office/drawing/2014/main" id="{876AC1C7-AC97-44B0-A4D4-6F6BF7543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429001"/>
            <a:ext cx="1371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</a:rPr>
              <a:t>Gồm các đoạn ABCDEFGH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8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8" grpId="0" autoUpdateAnimBg="0"/>
      <p:bldP spid="8239" grpId="0" autoUpdateAnimBg="0"/>
      <p:bldP spid="8337" grpId="0" autoUpdateAnimBg="0"/>
      <p:bldP spid="8338" grpId="0" autoUpdateAnimBg="0"/>
      <p:bldP spid="8393" grpId="0" autoUpdateAnimBg="0"/>
      <p:bldP spid="8394" grpId="0" autoUpdateAnimBg="0"/>
      <p:bldP spid="8395" grpId="0" animBg="1" autoUpdateAnimBg="0"/>
      <p:bldP spid="8533" grpId="0" autoUpdateAnimBg="0"/>
      <p:bldP spid="8537" grpId="0" autoUpdateAnimBg="0"/>
      <p:bldP spid="8542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>
            <a:extLst>
              <a:ext uri="{FF2B5EF4-FFF2-40B4-BE49-F238E27FC236}">
                <a16:creationId xmlns:a16="http://schemas.microsoft.com/office/drawing/2014/main" id="{BD316E65-9C44-423A-8A4A-215CF54D190E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5941" y="2362201"/>
            <a:ext cx="8807548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alt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endParaRPr lang="en-US" alt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alt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endParaRPr lang="en-US" alt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alt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endParaRPr lang="en-US" alt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alt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D521A53E-3D97-418B-944C-51C070837153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0677" y="914400"/>
            <a:ext cx="122248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u="sng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u="sng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u="sng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i="1" u="sng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i="1" u="sng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u="sng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i="1" u="sng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i="1" u="sng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gen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C00000"/>
              </a:solidFill>
              <a:latin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51204" name="Rectangle 6">
            <a:extLst>
              <a:ext uri="{FF2B5EF4-FFF2-40B4-BE49-F238E27FC236}">
                <a16:creationId xmlns:a16="http://schemas.microsoft.com/office/drawing/2014/main" id="{84B0BC03-6C02-4DDD-9469-F67C099E998E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28800" y="2362201"/>
            <a:ext cx="822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endParaRPr lang="en-US" alt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05" name="Picture 24" descr="XMASCA~1">
            <a:extLst>
              <a:ext uri="{FF2B5EF4-FFF2-40B4-BE49-F238E27FC236}">
                <a16:creationId xmlns:a16="http://schemas.microsoft.com/office/drawing/2014/main" id="{1AE5ACEF-8137-42D3-BADD-33F54ABA00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526" y="5791200"/>
            <a:ext cx="18954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A4EF99B-E4D0-4A1C-AB5A-DFE16CB4A936}"/>
              </a:ext>
            </a:extLst>
          </p:cNvPr>
          <p:cNvSpPr/>
          <p:nvPr/>
        </p:nvSpPr>
        <p:spPr>
          <a:xfrm>
            <a:off x="645941" y="3124200"/>
            <a:ext cx="457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s://admin.sieutrinhohocduong.com/Files/Sample/16462/18.%20L%E1%BB%9AP%209-%20SINH-%20TU%E1%BA%A6N%2012-%20B%C3%80I%2022-%20%C4%90%E1%BB%98T%20BI%E1%BA%BEN%20C%E1%BA%A4U%20TR%C3%9AC%20NST%20-%20L2_result_2021081811085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1" y="304800"/>
            <a:ext cx="8137525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995C56-23C6-43CE-9D5E-9A662B3AB391}"/>
              </a:ext>
            </a:extLst>
          </p:cNvPr>
          <p:cNvSpPr/>
          <p:nvPr/>
        </p:nvSpPr>
        <p:spPr>
          <a:xfrm>
            <a:off x="2590800" y="901868"/>
            <a:ext cx="80772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HƯỚNG DẪN HỌC TẬP Ở NHÀ</a:t>
            </a:r>
          </a:p>
        </p:txBody>
      </p:sp>
      <p:sp>
        <p:nvSpPr>
          <p:cNvPr id="53251" name="TextBox 4">
            <a:extLst>
              <a:ext uri="{FF2B5EF4-FFF2-40B4-BE49-F238E27FC236}">
                <a16:creationId xmlns:a16="http://schemas.microsoft.com/office/drawing/2014/main" id="{D7A65190-3881-4D28-A079-E8173DACA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209800"/>
            <a:ext cx="7696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 và bài tập SGK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trước bài 23 – Đột biến số lượng nhiễm sắc thể</a:t>
            </a:r>
          </a:p>
        </p:txBody>
      </p:sp>
      <p:pic>
        <p:nvPicPr>
          <p:cNvPr id="53252" name="Picture 19" descr="WhitecornerFlower">
            <a:extLst>
              <a:ext uri="{FF2B5EF4-FFF2-40B4-BE49-F238E27FC236}">
                <a16:creationId xmlns:a16="http://schemas.microsoft.com/office/drawing/2014/main" id="{04BB787C-28F8-4529-815E-6F4B1EA77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3727450"/>
            <a:ext cx="2500312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18" descr="WhitecornerFlower">
            <a:extLst>
              <a:ext uri="{FF2B5EF4-FFF2-40B4-BE49-F238E27FC236}">
                <a16:creationId xmlns:a16="http://schemas.microsoft.com/office/drawing/2014/main" id="{58C89135-B70E-4DC6-B048-7686A2B19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52400"/>
            <a:ext cx="2463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MAGE0094">
            <a:extLst>
              <a:ext uri="{FF2B5EF4-FFF2-40B4-BE49-F238E27FC236}">
                <a16:creationId xmlns:a16="http://schemas.microsoft.com/office/drawing/2014/main" id="{CAEE0D23-F2CA-4387-822D-6450D1BCD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9600"/>
            <a:ext cx="7239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F681FC-A438-48E1-AD6F-26C21766ECBD}"/>
              </a:ext>
            </a:extLst>
          </p:cNvPr>
          <p:cNvSpPr txBox="1"/>
          <p:nvPr/>
        </p:nvSpPr>
        <p:spPr>
          <a:xfrm>
            <a:off x="2667000" y="304800"/>
            <a:ext cx="21336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NST ban </a:t>
            </a:r>
            <a:r>
              <a:rPr lang="en-US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650561-0765-4D78-8613-06BD69D2C0E6}"/>
              </a:ext>
            </a:extLst>
          </p:cNvPr>
          <p:cNvSpPr txBox="1"/>
          <p:nvPr/>
        </p:nvSpPr>
        <p:spPr>
          <a:xfrm>
            <a:off x="6477000" y="315914"/>
            <a:ext cx="25908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NST </a:t>
            </a:r>
            <a:r>
              <a:rPr lang="en-US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endParaRPr lang="en-US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Group 36">
            <a:extLst>
              <a:ext uri="{FF2B5EF4-FFF2-40B4-BE49-F238E27FC236}">
                <a16:creationId xmlns:a16="http://schemas.microsoft.com/office/drawing/2014/main" id="{58F850CB-6040-4EC5-8FFE-6D8A47549670}"/>
              </a:ext>
            </a:extLst>
          </p:cNvPr>
          <p:cNvGraphicFramePr>
            <a:graphicFrameLocks/>
          </p:cNvGraphicFramePr>
          <p:nvPr/>
        </p:nvGraphicFramePr>
        <p:xfrm>
          <a:off x="1828800" y="2895600"/>
          <a:ext cx="8686800" cy="3694204"/>
        </p:xfrm>
        <a:graphic>
          <a:graphicData uri="http://schemas.openxmlformats.org/drawingml/2006/table">
            <a:tbl>
              <a:tblPr/>
              <a:tblGrid>
                <a:gridCol w="1033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1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7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Trường hợp</a:t>
                      </a:r>
                    </a:p>
                  </a:txBody>
                  <a:tcPr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NST ban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đầu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NST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sau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khi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bị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biến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đổi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khác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với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 NST ban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đầu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như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thế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nào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Tên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dạng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đột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biến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0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Gồm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đoạn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ABCD.EFG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01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Gồm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đoạn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BC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D.EFGH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01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Gồm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đoạn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BCD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.EFGH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 Box 37">
            <a:extLst>
              <a:ext uri="{FF2B5EF4-FFF2-40B4-BE49-F238E27FC236}">
                <a16:creationId xmlns:a16="http://schemas.microsoft.com/office/drawing/2014/main" id="{77EAAE5F-A83A-491B-8F26-153DEAFC4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8100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Mất đoạn H</a:t>
            </a:r>
          </a:p>
        </p:txBody>
      </p:sp>
      <p:sp>
        <p:nvSpPr>
          <p:cNvPr id="14" name="Text Box 40">
            <a:extLst>
              <a:ext uri="{FF2B5EF4-FFF2-40B4-BE49-F238E27FC236}">
                <a16:creationId xmlns:a16="http://schemas.microsoft.com/office/drawing/2014/main" id="{5F9CF332-E518-4C67-8C29-A11D70934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8006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Lặp lại đoạn BC</a:t>
            </a:r>
          </a:p>
        </p:txBody>
      </p:sp>
      <p:sp>
        <p:nvSpPr>
          <p:cNvPr id="15" name="Text Box 43">
            <a:extLst>
              <a:ext uri="{FF2B5EF4-FFF2-40B4-BE49-F238E27FC236}">
                <a16:creationId xmlns:a16="http://schemas.microsoft.com/office/drawing/2014/main" id="{2CC86B14-783F-49A2-8912-310FDD4B7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570538"/>
            <a:ext cx="335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Trình tự đoạn BCD đổi lại thành đoạn DCB</a:t>
            </a:r>
          </a:p>
        </p:txBody>
      </p:sp>
      <p:sp>
        <p:nvSpPr>
          <p:cNvPr id="16" name="Text Box 38">
            <a:extLst>
              <a:ext uri="{FF2B5EF4-FFF2-40B4-BE49-F238E27FC236}">
                <a16:creationId xmlns:a16="http://schemas.microsoft.com/office/drawing/2014/main" id="{D6E28F1E-4395-4168-B131-89D4536A3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38100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Mất đoạn</a:t>
            </a:r>
          </a:p>
        </p:txBody>
      </p:sp>
      <p:sp>
        <p:nvSpPr>
          <p:cNvPr id="17" name="Text Box 41">
            <a:extLst>
              <a:ext uri="{FF2B5EF4-FFF2-40B4-BE49-F238E27FC236}">
                <a16:creationId xmlns:a16="http://schemas.microsoft.com/office/drawing/2014/main" id="{D13CCCDD-7653-43D0-8571-EAB9EC4D7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48006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Lặp đoạn</a:t>
            </a:r>
          </a:p>
        </p:txBody>
      </p:sp>
      <p:sp>
        <p:nvSpPr>
          <p:cNvPr id="18" name="Text Box 44">
            <a:extLst>
              <a:ext uri="{FF2B5EF4-FFF2-40B4-BE49-F238E27FC236}">
                <a16:creationId xmlns:a16="http://schemas.microsoft.com/office/drawing/2014/main" id="{BFAF2D62-1500-42C9-8989-5B8DA3730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57912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Đảo đoạn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>
            <a:extLst>
              <a:ext uri="{FF2B5EF4-FFF2-40B4-BE49-F238E27FC236}">
                <a16:creationId xmlns:a16="http://schemas.microsoft.com/office/drawing/2014/main" id="{5EB9B528-656B-4E71-9111-9AF1D8B30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28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MỘT SỐ DẠNG ĐỘT BIẾN CẤU TRÚC NST</a:t>
            </a:r>
          </a:p>
        </p:txBody>
      </p:sp>
      <p:sp>
        <p:nvSpPr>
          <p:cNvPr id="13315" name="Text Box 5">
            <a:extLst>
              <a:ext uri="{FF2B5EF4-FFF2-40B4-BE49-F238E27FC236}">
                <a16:creationId xmlns:a16="http://schemas.microsoft.com/office/drawing/2014/main" id="{25AB0B49-D57F-4709-B18B-8C2FD9AC4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295401"/>
            <a:ext cx="4419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</a:rPr>
              <a:t>NST BAN ĐẦU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3316" name="AutoShape 6">
            <a:extLst>
              <a:ext uri="{FF2B5EF4-FFF2-40B4-BE49-F238E27FC236}">
                <a16:creationId xmlns:a16="http://schemas.microsoft.com/office/drawing/2014/main" id="{DEEF012E-466F-4B0B-9134-8B976E6B34A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505200" y="2209800"/>
            <a:ext cx="533400" cy="4572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13317" name="AutoShape 7">
            <a:extLst>
              <a:ext uri="{FF2B5EF4-FFF2-40B4-BE49-F238E27FC236}">
                <a16:creationId xmlns:a16="http://schemas.microsoft.com/office/drawing/2014/main" id="{9ADE3AB1-EFF0-4AC6-A1B2-70F835108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209800"/>
            <a:ext cx="685800" cy="4572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  <a:latin typeface=".VnTime" panose="020B7200000000000000" pitchFamily="34" charset="0"/>
              </a:rPr>
              <a:t>B</a:t>
            </a:r>
          </a:p>
        </p:txBody>
      </p:sp>
      <p:sp>
        <p:nvSpPr>
          <p:cNvPr id="13318" name="AutoShape 8">
            <a:extLst>
              <a:ext uri="{FF2B5EF4-FFF2-40B4-BE49-F238E27FC236}">
                <a16:creationId xmlns:a16="http://schemas.microsoft.com/office/drawing/2014/main" id="{9B014045-2DB3-4D6E-A213-3F63CEDF3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209800"/>
            <a:ext cx="685800" cy="4572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  <a:latin typeface=".VnTime" panose="020B7200000000000000" pitchFamily="34" charset="0"/>
              </a:rPr>
              <a:t>C</a:t>
            </a:r>
          </a:p>
        </p:txBody>
      </p:sp>
      <p:sp>
        <p:nvSpPr>
          <p:cNvPr id="13319" name="AutoShape 9">
            <a:extLst>
              <a:ext uri="{FF2B5EF4-FFF2-40B4-BE49-F238E27FC236}">
                <a16:creationId xmlns:a16="http://schemas.microsoft.com/office/drawing/2014/main" id="{D86B000D-5D2F-4D6F-B59A-39F80EC63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209800"/>
            <a:ext cx="685800" cy="4572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  <a:latin typeface=".VnTime" panose="020B7200000000000000" pitchFamily="34" charset="0"/>
              </a:rPr>
              <a:t>D</a:t>
            </a:r>
          </a:p>
        </p:txBody>
      </p:sp>
      <p:sp>
        <p:nvSpPr>
          <p:cNvPr id="13320" name="AutoShape 10">
            <a:extLst>
              <a:ext uri="{FF2B5EF4-FFF2-40B4-BE49-F238E27FC236}">
                <a16:creationId xmlns:a16="http://schemas.microsoft.com/office/drawing/2014/main" id="{D153D871-743F-4571-87E9-39BE01175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209800"/>
            <a:ext cx="685800" cy="4572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  <a:latin typeface=".VnTime" panose="020B7200000000000000" pitchFamily="34" charset="0"/>
              </a:rPr>
              <a:t>E</a:t>
            </a:r>
          </a:p>
        </p:txBody>
      </p:sp>
      <p:sp>
        <p:nvSpPr>
          <p:cNvPr id="13321" name="AutoShape 11">
            <a:extLst>
              <a:ext uri="{FF2B5EF4-FFF2-40B4-BE49-F238E27FC236}">
                <a16:creationId xmlns:a16="http://schemas.microsoft.com/office/drawing/2014/main" id="{93FC6B74-9074-47B1-897D-BC65F9618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209800"/>
            <a:ext cx="685800" cy="4572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  <a:latin typeface=".VnTime" panose="020B7200000000000000" pitchFamily="34" charset="0"/>
              </a:rPr>
              <a:t>F</a:t>
            </a:r>
          </a:p>
        </p:txBody>
      </p:sp>
      <p:sp>
        <p:nvSpPr>
          <p:cNvPr id="13322" name="AutoShape 12">
            <a:extLst>
              <a:ext uri="{FF2B5EF4-FFF2-40B4-BE49-F238E27FC236}">
                <a16:creationId xmlns:a16="http://schemas.microsoft.com/office/drawing/2014/main" id="{B5816EE0-74E5-4719-A3AD-91D683741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209800"/>
            <a:ext cx="685800" cy="4572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  <a:latin typeface=".VnTime" panose="020B7200000000000000" pitchFamily="34" charset="0"/>
              </a:rPr>
              <a:t>G</a:t>
            </a:r>
          </a:p>
        </p:txBody>
      </p:sp>
      <p:sp>
        <p:nvSpPr>
          <p:cNvPr id="13323" name="AutoShape 13">
            <a:extLst>
              <a:ext uri="{FF2B5EF4-FFF2-40B4-BE49-F238E27FC236}">
                <a16:creationId xmlns:a16="http://schemas.microsoft.com/office/drawing/2014/main" id="{E8EF26D9-7818-4A42-AD83-4A0284905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2209800"/>
            <a:ext cx="533400" cy="457200"/>
          </a:xfrm>
          <a:prstGeom prst="flowChartDelay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  <a:latin typeface=".VnTime" panose="020B7200000000000000" pitchFamily="34" charset="0"/>
              </a:rPr>
              <a:t>H</a:t>
            </a:r>
          </a:p>
        </p:txBody>
      </p:sp>
      <p:sp>
        <p:nvSpPr>
          <p:cNvPr id="13324" name="Oval 14">
            <a:extLst>
              <a:ext uri="{FF2B5EF4-FFF2-40B4-BE49-F238E27FC236}">
                <a16:creationId xmlns:a16="http://schemas.microsoft.com/office/drawing/2014/main" id="{681D8E6A-26DB-4FBB-AC7C-85180F911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362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325" name="Line 15">
            <a:extLst>
              <a:ext uri="{FF2B5EF4-FFF2-40B4-BE49-F238E27FC236}">
                <a16:creationId xmlns:a16="http://schemas.microsoft.com/office/drawing/2014/main" id="{4C405B7E-B530-4BC6-8446-6F6E9FB68FDA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2667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9952" name="Text Box 16">
            <a:extLst>
              <a:ext uri="{FF2B5EF4-FFF2-40B4-BE49-F238E27FC236}">
                <a16:creationId xmlns:a16="http://schemas.microsoft.com/office/drawing/2014/main" id="{E08157B7-C5C1-4459-A870-1B2FD9C6C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3528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FF3300"/>
              </a:solidFill>
              <a:latin typeface=".VnTime" panose="020B7200000000000000" pitchFamily="34" charset="0"/>
            </a:endParaRPr>
          </a:p>
        </p:txBody>
      </p:sp>
      <p:grpSp>
        <p:nvGrpSpPr>
          <p:cNvPr id="39953" name="Group 17">
            <a:extLst>
              <a:ext uri="{FF2B5EF4-FFF2-40B4-BE49-F238E27FC236}">
                <a16:creationId xmlns:a16="http://schemas.microsoft.com/office/drawing/2014/main" id="{8E799565-0FE9-45A8-A4A9-B5936E95D091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4267200"/>
            <a:ext cx="4800600" cy="457200"/>
            <a:chOff x="1248" y="2688"/>
            <a:chExt cx="3024" cy="288"/>
          </a:xfrm>
        </p:grpSpPr>
        <p:sp>
          <p:nvSpPr>
            <p:cNvPr id="13335" name="AutoShape 18">
              <a:extLst>
                <a:ext uri="{FF2B5EF4-FFF2-40B4-BE49-F238E27FC236}">
                  <a16:creationId xmlns:a16="http://schemas.microsoft.com/office/drawing/2014/main" id="{28636445-312B-4B35-8FA2-B659EBE74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688"/>
              <a:ext cx="432" cy="288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prstClr val="black"/>
                  </a:solidFill>
                  <a:latin typeface=".VnTime" panose="020B7200000000000000" pitchFamily="34" charset="0"/>
                </a:rPr>
                <a:t>D</a:t>
              </a:r>
            </a:p>
          </p:txBody>
        </p:sp>
        <p:sp>
          <p:nvSpPr>
            <p:cNvPr id="13336" name="AutoShape 19">
              <a:extLst>
                <a:ext uri="{FF2B5EF4-FFF2-40B4-BE49-F238E27FC236}">
                  <a16:creationId xmlns:a16="http://schemas.microsoft.com/office/drawing/2014/main" id="{86E86AD2-EE06-488A-B17F-BDE5A8846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688"/>
              <a:ext cx="432" cy="288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prstClr val="black"/>
                  </a:solidFill>
                  <a:latin typeface=".VnTime" panose="020B7200000000000000" pitchFamily="34" charset="0"/>
                </a:rPr>
                <a:t>C</a:t>
              </a:r>
            </a:p>
          </p:txBody>
        </p:sp>
        <p:sp>
          <p:nvSpPr>
            <p:cNvPr id="13337" name="AutoShape 20">
              <a:extLst>
                <a:ext uri="{FF2B5EF4-FFF2-40B4-BE49-F238E27FC236}">
                  <a16:creationId xmlns:a16="http://schemas.microsoft.com/office/drawing/2014/main" id="{576B47CF-C5FC-4D14-8CE0-2C254B8BD7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248" y="2688"/>
              <a:ext cx="336" cy="288"/>
            </a:xfrm>
            <a:prstGeom prst="flowChartDelay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prstClr val="black"/>
                  </a:solidFill>
                  <a:latin typeface=".VnTime" panose="020B7200000000000000" pitchFamily="34" charset="0"/>
                </a:rPr>
                <a:t>A</a:t>
              </a:r>
            </a:p>
          </p:txBody>
        </p:sp>
        <p:sp>
          <p:nvSpPr>
            <p:cNvPr id="13338" name="AutoShape 21">
              <a:extLst>
                <a:ext uri="{FF2B5EF4-FFF2-40B4-BE49-F238E27FC236}">
                  <a16:creationId xmlns:a16="http://schemas.microsoft.com/office/drawing/2014/main" id="{990FA318-17AF-4437-860F-66080654D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688"/>
              <a:ext cx="432" cy="288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prstClr val="black"/>
                  </a:solidFill>
                  <a:latin typeface=".VnTime" panose="020B7200000000000000" pitchFamily="34" charset="0"/>
                </a:rPr>
                <a:t>B</a:t>
              </a:r>
            </a:p>
          </p:txBody>
        </p:sp>
        <p:sp>
          <p:nvSpPr>
            <p:cNvPr id="13339" name="AutoShape 22">
              <a:extLst>
                <a:ext uri="{FF2B5EF4-FFF2-40B4-BE49-F238E27FC236}">
                  <a16:creationId xmlns:a16="http://schemas.microsoft.com/office/drawing/2014/main" id="{371EDF60-5D99-4BE5-AEC5-C8ABF3B50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688"/>
              <a:ext cx="432" cy="288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prstClr val="black"/>
                  </a:solidFill>
                  <a:latin typeface=".VnTime" panose="020B7200000000000000" pitchFamily="34" charset="0"/>
                </a:rPr>
                <a:t>G</a:t>
              </a:r>
            </a:p>
          </p:txBody>
        </p:sp>
        <p:sp>
          <p:nvSpPr>
            <p:cNvPr id="13340" name="AutoShape 23">
              <a:extLst>
                <a:ext uri="{FF2B5EF4-FFF2-40B4-BE49-F238E27FC236}">
                  <a16:creationId xmlns:a16="http://schemas.microsoft.com/office/drawing/2014/main" id="{312D0DA0-A664-4100-B20D-12FF48D16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688"/>
              <a:ext cx="432" cy="288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prstClr val="black"/>
                  </a:solidFill>
                  <a:latin typeface=".VnTime" panose="020B7200000000000000" pitchFamily="34" charset="0"/>
                </a:rPr>
                <a:t>F</a:t>
              </a:r>
            </a:p>
          </p:txBody>
        </p:sp>
        <p:sp>
          <p:nvSpPr>
            <p:cNvPr id="13341" name="AutoShape 24">
              <a:extLst>
                <a:ext uri="{FF2B5EF4-FFF2-40B4-BE49-F238E27FC236}">
                  <a16:creationId xmlns:a16="http://schemas.microsoft.com/office/drawing/2014/main" id="{0DBE6677-615E-45BE-9658-E0F5A00FA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688"/>
              <a:ext cx="432" cy="288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prstClr val="black"/>
                  </a:solidFill>
                  <a:latin typeface=".VnTime" panose="020B7200000000000000" pitchFamily="34" charset="0"/>
                </a:rPr>
                <a:t>E</a:t>
              </a:r>
            </a:p>
          </p:txBody>
        </p:sp>
        <p:sp>
          <p:nvSpPr>
            <p:cNvPr id="13342" name="Oval 25">
              <a:extLst>
                <a:ext uri="{FF2B5EF4-FFF2-40B4-BE49-F238E27FC236}">
                  <a16:creationId xmlns:a16="http://schemas.microsoft.com/office/drawing/2014/main" id="{7641BCD4-2503-41D1-8D92-2D8DBEA61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784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9962" name="AutoShape 26">
            <a:extLst>
              <a:ext uri="{FF2B5EF4-FFF2-40B4-BE49-F238E27FC236}">
                <a16:creationId xmlns:a16="http://schemas.microsoft.com/office/drawing/2014/main" id="{F4116EC1-9272-43F9-9CDC-D6630E017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4267200"/>
            <a:ext cx="533400" cy="457200"/>
          </a:xfrm>
          <a:prstGeom prst="flowChartDelay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  <a:latin typeface=".VnTime" panose="020B7200000000000000" pitchFamily="34" charset="0"/>
              </a:rPr>
              <a:t>H</a:t>
            </a:r>
          </a:p>
        </p:txBody>
      </p:sp>
      <p:sp>
        <p:nvSpPr>
          <p:cNvPr id="39963" name="Line 27">
            <a:extLst>
              <a:ext uri="{FF2B5EF4-FFF2-40B4-BE49-F238E27FC236}">
                <a16:creationId xmlns:a16="http://schemas.microsoft.com/office/drawing/2014/main" id="{2EAD6BC3-BCC1-459E-A8CE-C626D5A1A4E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4495800"/>
            <a:ext cx="6858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9964" name="Line 28">
            <a:extLst>
              <a:ext uri="{FF2B5EF4-FFF2-40B4-BE49-F238E27FC236}">
                <a16:creationId xmlns:a16="http://schemas.microsoft.com/office/drawing/2014/main" id="{978EA665-7AD5-40B0-970C-78D67BB0C874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6800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9965" name="Text Box 29">
            <a:extLst>
              <a:ext uri="{FF2B5EF4-FFF2-40B4-BE49-F238E27FC236}">
                <a16:creationId xmlns:a16="http://schemas.microsoft.com/office/drawing/2014/main" id="{2410E123-60C4-4B25-9F8B-ED2C40FCF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57150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MẤT ĐOẠN</a:t>
            </a:r>
          </a:p>
        </p:txBody>
      </p:sp>
      <p:sp>
        <p:nvSpPr>
          <p:cNvPr id="13332" name="Text Box 30">
            <a:extLst>
              <a:ext uri="{FF2B5EF4-FFF2-40B4-BE49-F238E27FC236}">
                <a16:creationId xmlns:a16="http://schemas.microsoft.com/office/drawing/2014/main" id="{1976B18E-DAB1-4415-9BFF-B8632C30A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7150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prstClr val="black"/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13333" name="Rectangle 31">
            <a:extLst>
              <a:ext uri="{FF2B5EF4-FFF2-40B4-BE49-F238E27FC236}">
                <a16:creationId xmlns:a16="http://schemas.microsoft.com/office/drawing/2014/main" id="{19F99E21-F05E-49AA-B514-3D6735B06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7963" y="3200401"/>
            <a:ext cx="43608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NST BỊ BIẾN ĐỔI CẤU TRÚC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2.31214E-6 L 0.0375 2.31214E-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decel="100000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3000"/>
                                        <p:tgtEl>
                                          <p:spTgt spid="3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9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9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2" grpId="0"/>
      <p:bldP spid="399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>
            <a:extLst>
              <a:ext uri="{FF2B5EF4-FFF2-40B4-BE49-F238E27FC236}">
                <a16:creationId xmlns:a16="http://schemas.microsoft.com/office/drawing/2014/main" id="{91FB0607-E035-4D53-954C-6B5572DC9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28600"/>
            <a:ext cx="632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320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4339" name="Text Box 5">
            <a:extLst>
              <a:ext uri="{FF2B5EF4-FFF2-40B4-BE49-F238E27FC236}">
                <a16:creationId xmlns:a16="http://schemas.microsoft.com/office/drawing/2014/main" id="{CB49D091-CBF2-432D-B6DF-19CED7948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0668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</a:rPr>
              <a:t>NST BAN ĐẦU</a:t>
            </a:r>
          </a:p>
        </p:txBody>
      </p:sp>
      <p:sp>
        <p:nvSpPr>
          <p:cNvPr id="14340" name="AutoShape 6">
            <a:extLst>
              <a:ext uri="{FF2B5EF4-FFF2-40B4-BE49-F238E27FC236}">
                <a16:creationId xmlns:a16="http://schemas.microsoft.com/office/drawing/2014/main" id="{26E644C0-1A15-40B8-8C53-CE567ED27D5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505200" y="1981200"/>
            <a:ext cx="533400" cy="4572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14341" name="AutoShape 7">
            <a:extLst>
              <a:ext uri="{FF2B5EF4-FFF2-40B4-BE49-F238E27FC236}">
                <a16:creationId xmlns:a16="http://schemas.microsoft.com/office/drawing/2014/main" id="{FC31ADFE-C7F6-476C-B340-E266EA509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981200"/>
            <a:ext cx="685800" cy="457200"/>
          </a:xfrm>
          <a:prstGeom prst="flowChartProcess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  <a:latin typeface=".VnTime" panose="020B7200000000000000" pitchFamily="34" charset="0"/>
              </a:rPr>
              <a:t>C</a:t>
            </a:r>
          </a:p>
        </p:txBody>
      </p:sp>
      <p:sp>
        <p:nvSpPr>
          <p:cNvPr id="14342" name="AutoShape 8">
            <a:extLst>
              <a:ext uri="{FF2B5EF4-FFF2-40B4-BE49-F238E27FC236}">
                <a16:creationId xmlns:a16="http://schemas.microsoft.com/office/drawing/2014/main" id="{3159C177-A937-425A-B3A8-8D5ACCF7B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981200"/>
            <a:ext cx="685800" cy="457200"/>
          </a:xfrm>
          <a:prstGeom prst="flowChartProcess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  <a:latin typeface=".VnTime" panose="020B7200000000000000" pitchFamily="34" charset="0"/>
              </a:rPr>
              <a:t>B</a:t>
            </a:r>
          </a:p>
        </p:txBody>
      </p:sp>
      <p:sp>
        <p:nvSpPr>
          <p:cNvPr id="14343" name="AutoShape 9">
            <a:extLst>
              <a:ext uri="{FF2B5EF4-FFF2-40B4-BE49-F238E27FC236}">
                <a16:creationId xmlns:a16="http://schemas.microsoft.com/office/drawing/2014/main" id="{A3E8A2AF-9B90-40B6-BDDD-13308E9A8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981200"/>
            <a:ext cx="685800" cy="4572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  <a:latin typeface=".VnTime" panose="020B7200000000000000" pitchFamily="34" charset="0"/>
              </a:rPr>
              <a:t>D</a:t>
            </a:r>
          </a:p>
        </p:txBody>
      </p:sp>
      <p:sp>
        <p:nvSpPr>
          <p:cNvPr id="14344" name="AutoShape 10">
            <a:extLst>
              <a:ext uri="{FF2B5EF4-FFF2-40B4-BE49-F238E27FC236}">
                <a16:creationId xmlns:a16="http://schemas.microsoft.com/office/drawing/2014/main" id="{C528280C-4A55-4DFE-9012-79D48088A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981200"/>
            <a:ext cx="685800" cy="4572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  <a:latin typeface=".VnTime" panose="020B7200000000000000" pitchFamily="34" charset="0"/>
              </a:rPr>
              <a:t>E</a:t>
            </a:r>
          </a:p>
        </p:txBody>
      </p:sp>
      <p:sp>
        <p:nvSpPr>
          <p:cNvPr id="14345" name="AutoShape 11">
            <a:extLst>
              <a:ext uri="{FF2B5EF4-FFF2-40B4-BE49-F238E27FC236}">
                <a16:creationId xmlns:a16="http://schemas.microsoft.com/office/drawing/2014/main" id="{89ED8C93-F0B8-4CC9-8492-202BFF072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981200"/>
            <a:ext cx="685800" cy="4572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  <a:latin typeface=".VnTime" panose="020B7200000000000000" pitchFamily="34" charset="0"/>
              </a:rPr>
              <a:t>F</a:t>
            </a:r>
          </a:p>
        </p:txBody>
      </p:sp>
      <p:sp>
        <p:nvSpPr>
          <p:cNvPr id="14346" name="AutoShape 12">
            <a:extLst>
              <a:ext uri="{FF2B5EF4-FFF2-40B4-BE49-F238E27FC236}">
                <a16:creationId xmlns:a16="http://schemas.microsoft.com/office/drawing/2014/main" id="{4DF1B23D-F909-478D-8FF6-CA777A2DF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1981200"/>
            <a:ext cx="685800" cy="4572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  <a:latin typeface=".VnTime" panose="020B7200000000000000" pitchFamily="34" charset="0"/>
              </a:rPr>
              <a:t>G</a:t>
            </a:r>
          </a:p>
        </p:txBody>
      </p:sp>
      <p:sp>
        <p:nvSpPr>
          <p:cNvPr id="14347" name="AutoShape 13">
            <a:extLst>
              <a:ext uri="{FF2B5EF4-FFF2-40B4-BE49-F238E27FC236}">
                <a16:creationId xmlns:a16="http://schemas.microsoft.com/office/drawing/2014/main" id="{200076EB-FFDE-45C5-967F-035C1C89A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1981200"/>
            <a:ext cx="533400" cy="4572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  <a:latin typeface=".VnTime" panose="020B7200000000000000" pitchFamily="34" charset="0"/>
              </a:rPr>
              <a:t>H</a:t>
            </a:r>
          </a:p>
        </p:txBody>
      </p:sp>
      <p:sp>
        <p:nvSpPr>
          <p:cNvPr id="14348" name="Oval 14">
            <a:extLst>
              <a:ext uri="{FF2B5EF4-FFF2-40B4-BE49-F238E27FC236}">
                <a16:creationId xmlns:a16="http://schemas.microsoft.com/office/drawing/2014/main" id="{BF0A500F-2838-4B61-A0FB-ED2FFB997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133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349" name="Line 15">
            <a:extLst>
              <a:ext uri="{FF2B5EF4-FFF2-40B4-BE49-F238E27FC236}">
                <a16:creationId xmlns:a16="http://schemas.microsoft.com/office/drawing/2014/main" id="{4EED3629-B59C-4C9D-BCC5-E3B70E27C4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350" name="Line 16">
            <a:extLst>
              <a:ext uri="{FF2B5EF4-FFF2-40B4-BE49-F238E27FC236}">
                <a16:creationId xmlns:a16="http://schemas.microsoft.com/office/drawing/2014/main" id="{EECA6466-4AB9-4415-A235-2FAC9A99C87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977" name="Text Box 17">
            <a:extLst>
              <a:ext uri="{FF2B5EF4-FFF2-40B4-BE49-F238E27FC236}">
                <a16:creationId xmlns:a16="http://schemas.microsoft.com/office/drawing/2014/main" id="{15AA0B84-8FEE-46BA-8940-C911F7B60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1242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NST BỊ BIẾN ĐỔI CẤU TRÚC</a:t>
            </a:r>
          </a:p>
        </p:txBody>
      </p:sp>
      <p:grpSp>
        <p:nvGrpSpPr>
          <p:cNvPr id="40978" name="Group 18">
            <a:extLst>
              <a:ext uri="{FF2B5EF4-FFF2-40B4-BE49-F238E27FC236}">
                <a16:creationId xmlns:a16="http://schemas.microsoft.com/office/drawing/2014/main" id="{772FDDED-B051-4FE3-86CF-89144BF4757B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4191000"/>
            <a:ext cx="1905000" cy="457200"/>
            <a:chOff x="1248" y="2544"/>
            <a:chExt cx="1200" cy="288"/>
          </a:xfrm>
        </p:grpSpPr>
        <p:sp>
          <p:nvSpPr>
            <p:cNvPr id="14369" name="AutoShape 19">
              <a:extLst>
                <a:ext uri="{FF2B5EF4-FFF2-40B4-BE49-F238E27FC236}">
                  <a16:creationId xmlns:a16="http://schemas.microsoft.com/office/drawing/2014/main" id="{A70D9BC4-C9B4-4387-9B2C-89225F49F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432" cy="288"/>
            </a:xfrm>
            <a:prstGeom prst="flowChartProcess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prstClr val="black"/>
                  </a:solidFill>
                  <a:latin typeface=".VnTime" panose="020B7200000000000000" pitchFamily="34" charset="0"/>
                </a:rPr>
                <a:t>C</a:t>
              </a:r>
            </a:p>
          </p:txBody>
        </p:sp>
        <p:sp>
          <p:nvSpPr>
            <p:cNvPr id="14370" name="AutoShape 20">
              <a:extLst>
                <a:ext uri="{FF2B5EF4-FFF2-40B4-BE49-F238E27FC236}">
                  <a16:creationId xmlns:a16="http://schemas.microsoft.com/office/drawing/2014/main" id="{614F61E3-FE2C-4854-9FAE-05EFB1BEEA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248" y="2544"/>
              <a:ext cx="336" cy="288"/>
            </a:xfrm>
            <a:prstGeom prst="flowChartDelay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prstClr val="black"/>
                  </a:solidFill>
                  <a:latin typeface=".VnTime" panose="020B7200000000000000" pitchFamily="34" charset="0"/>
                </a:rPr>
                <a:t>A</a:t>
              </a:r>
            </a:p>
          </p:txBody>
        </p:sp>
        <p:sp>
          <p:nvSpPr>
            <p:cNvPr id="14371" name="AutoShape 21">
              <a:extLst>
                <a:ext uri="{FF2B5EF4-FFF2-40B4-BE49-F238E27FC236}">
                  <a16:creationId xmlns:a16="http://schemas.microsoft.com/office/drawing/2014/main" id="{FE8B0F87-D39D-40EC-9F7B-87DBC005E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544"/>
              <a:ext cx="432" cy="288"/>
            </a:xfrm>
            <a:prstGeom prst="flowChartProcess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prstClr val="black"/>
                  </a:solidFill>
                  <a:latin typeface=".VnTime" panose="020B7200000000000000" pitchFamily="34" charset="0"/>
                </a:rPr>
                <a:t>B</a:t>
              </a:r>
            </a:p>
          </p:txBody>
        </p:sp>
      </p:grpSp>
      <p:grpSp>
        <p:nvGrpSpPr>
          <p:cNvPr id="40982" name="Group 22">
            <a:extLst>
              <a:ext uri="{FF2B5EF4-FFF2-40B4-BE49-F238E27FC236}">
                <a16:creationId xmlns:a16="http://schemas.microsoft.com/office/drawing/2014/main" id="{7FC79BF6-5E07-4EDA-BE5E-FA0057875C55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4191000"/>
            <a:ext cx="3429000" cy="457200"/>
            <a:chOff x="2448" y="2544"/>
            <a:chExt cx="2160" cy="288"/>
          </a:xfrm>
        </p:grpSpPr>
        <p:sp>
          <p:nvSpPr>
            <p:cNvPr id="14363" name="AutoShape 23">
              <a:extLst>
                <a:ext uri="{FF2B5EF4-FFF2-40B4-BE49-F238E27FC236}">
                  <a16:creationId xmlns:a16="http://schemas.microsoft.com/office/drawing/2014/main" id="{A841B5A8-5B0E-4C22-B8CA-C88794B2D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544"/>
              <a:ext cx="336" cy="288"/>
            </a:xfrm>
            <a:prstGeom prst="flowChartDelay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prstClr val="black"/>
                  </a:solidFill>
                  <a:latin typeface=".VnTime" panose="020B7200000000000000" pitchFamily="34" charset="0"/>
                </a:rPr>
                <a:t>H</a:t>
              </a:r>
            </a:p>
          </p:txBody>
        </p:sp>
        <p:sp>
          <p:nvSpPr>
            <p:cNvPr id="14364" name="AutoShape 24">
              <a:extLst>
                <a:ext uri="{FF2B5EF4-FFF2-40B4-BE49-F238E27FC236}">
                  <a16:creationId xmlns:a16="http://schemas.microsoft.com/office/drawing/2014/main" id="{F2240CBC-5010-45D7-AAA2-AEF4FC4E2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544"/>
              <a:ext cx="432" cy="288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prstClr val="black"/>
                  </a:solidFill>
                  <a:latin typeface=".VnTime" panose="020B7200000000000000" pitchFamily="34" charset="0"/>
                </a:rPr>
                <a:t>D</a:t>
              </a:r>
            </a:p>
          </p:txBody>
        </p:sp>
        <p:sp>
          <p:nvSpPr>
            <p:cNvPr id="14365" name="AutoShape 25">
              <a:extLst>
                <a:ext uri="{FF2B5EF4-FFF2-40B4-BE49-F238E27FC236}">
                  <a16:creationId xmlns:a16="http://schemas.microsoft.com/office/drawing/2014/main" id="{623EAC6C-864D-4290-938B-46F9D64FE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544"/>
              <a:ext cx="432" cy="288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prstClr val="black"/>
                  </a:solidFill>
                  <a:latin typeface=".VnTime" panose="020B7200000000000000" pitchFamily="34" charset="0"/>
                </a:rPr>
                <a:t>G</a:t>
              </a:r>
            </a:p>
          </p:txBody>
        </p:sp>
        <p:sp>
          <p:nvSpPr>
            <p:cNvPr id="14366" name="AutoShape 26">
              <a:extLst>
                <a:ext uri="{FF2B5EF4-FFF2-40B4-BE49-F238E27FC236}">
                  <a16:creationId xmlns:a16="http://schemas.microsoft.com/office/drawing/2014/main" id="{B51E3A48-66F1-42F2-A12A-F98EB0002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544"/>
              <a:ext cx="432" cy="288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prstClr val="black"/>
                  </a:solidFill>
                  <a:latin typeface=".VnTime" panose="020B7200000000000000" pitchFamily="34" charset="0"/>
                </a:rPr>
                <a:t>F</a:t>
              </a:r>
            </a:p>
          </p:txBody>
        </p:sp>
        <p:sp>
          <p:nvSpPr>
            <p:cNvPr id="14367" name="AutoShape 27">
              <a:extLst>
                <a:ext uri="{FF2B5EF4-FFF2-40B4-BE49-F238E27FC236}">
                  <a16:creationId xmlns:a16="http://schemas.microsoft.com/office/drawing/2014/main" id="{0DBE3680-53F4-4B3F-9ADB-6CCBCE26D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544"/>
              <a:ext cx="432" cy="288"/>
            </a:xfrm>
            <a:prstGeom prst="flowChart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prstClr val="black"/>
                  </a:solidFill>
                  <a:latin typeface=".VnTime" panose="020B7200000000000000" pitchFamily="34" charset="0"/>
                </a:rPr>
                <a:t>E</a:t>
              </a:r>
            </a:p>
          </p:txBody>
        </p:sp>
        <p:sp>
          <p:nvSpPr>
            <p:cNvPr id="14368" name="Oval 28">
              <a:extLst>
                <a:ext uri="{FF2B5EF4-FFF2-40B4-BE49-F238E27FC236}">
                  <a16:creationId xmlns:a16="http://schemas.microsoft.com/office/drawing/2014/main" id="{8951C8F3-FCCA-49AB-8A6E-27505FC88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640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0989" name="Line 29">
            <a:extLst>
              <a:ext uri="{FF2B5EF4-FFF2-40B4-BE49-F238E27FC236}">
                <a16:creationId xmlns:a16="http://schemas.microsoft.com/office/drawing/2014/main" id="{59A38CD0-7936-4AC7-8E2A-A8F80873CA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4800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990" name="Line 30">
            <a:extLst>
              <a:ext uri="{FF2B5EF4-FFF2-40B4-BE49-F238E27FC236}">
                <a16:creationId xmlns:a16="http://schemas.microsoft.com/office/drawing/2014/main" id="{C2C53794-F333-44B5-A97C-AB2524B1633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495800"/>
            <a:ext cx="6858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991" name="Text Box 31">
            <a:extLst>
              <a:ext uri="{FF2B5EF4-FFF2-40B4-BE49-F238E27FC236}">
                <a16:creationId xmlns:a16="http://schemas.microsoft.com/office/drawing/2014/main" id="{563D5D91-53B8-418D-BBC6-5FE0F7593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2578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LẶP ĐOẠN</a:t>
            </a:r>
          </a:p>
        </p:txBody>
      </p:sp>
      <p:sp>
        <p:nvSpPr>
          <p:cNvPr id="14357" name="Text Box 32">
            <a:extLst>
              <a:ext uri="{FF2B5EF4-FFF2-40B4-BE49-F238E27FC236}">
                <a16:creationId xmlns:a16="http://schemas.microsoft.com/office/drawing/2014/main" id="{EA39EEA6-FB52-4CD2-ADD6-8BC5F70BF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61722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prstClr val="black"/>
                </a:solidFill>
                <a:latin typeface=".VnTime" panose="020B7200000000000000" pitchFamily="34" charset="0"/>
              </a:rPr>
              <a:t>b</a:t>
            </a:r>
          </a:p>
        </p:txBody>
      </p:sp>
      <p:grpSp>
        <p:nvGrpSpPr>
          <p:cNvPr id="40993" name="Group 33">
            <a:extLst>
              <a:ext uri="{FF2B5EF4-FFF2-40B4-BE49-F238E27FC236}">
                <a16:creationId xmlns:a16="http://schemas.microsoft.com/office/drawing/2014/main" id="{AAD49230-9F0B-469F-A91B-3F6B5CD6108F}"/>
              </a:ext>
            </a:extLst>
          </p:cNvPr>
          <p:cNvGrpSpPr>
            <a:grpSpLocks/>
          </p:cNvGrpSpPr>
          <p:nvPr/>
        </p:nvGrpSpPr>
        <p:grpSpPr bwMode="auto">
          <a:xfrm>
            <a:off x="4719638" y="7162800"/>
            <a:ext cx="1371600" cy="457200"/>
            <a:chOff x="1584" y="3120"/>
            <a:chExt cx="864" cy="288"/>
          </a:xfrm>
        </p:grpSpPr>
        <p:sp>
          <p:nvSpPr>
            <p:cNvPr id="14361" name="AutoShape 34">
              <a:extLst>
                <a:ext uri="{FF2B5EF4-FFF2-40B4-BE49-F238E27FC236}">
                  <a16:creationId xmlns:a16="http://schemas.microsoft.com/office/drawing/2014/main" id="{7C43CA79-4ACC-41C8-AC4C-A0F9DC750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3120"/>
              <a:ext cx="432" cy="288"/>
            </a:xfrm>
            <a:prstGeom prst="flowChartProcess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prstClr val="black"/>
                  </a:solidFill>
                  <a:latin typeface=".VnTime" panose="020B7200000000000000" pitchFamily="34" charset="0"/>
                </a:rPr>
                <a:t>C</a:t>
              </a:r>
            </a:p>
          </p:txBody>
        </p:sp>
        <p:sp>
          <p:nvSpPr>
            <p:cNvPr id="14362" name="AutoShape 35">
              <a:extLst>
                <a:ext uri="{FF2B5EF4-FFF2-40B4-BE49-F238E27FC236}">
                  <a16:creationId xmlns:a16="http://schemas.microsoft.com/office/drawing/2014/main" id="{0E1D47DD-5ADF-430B-A4F0-17D0A44EA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120"/>
              <a:ext cx="432" cy="288"/>
            </a:xfrm>
            <a:prstGeom prst="flowChartProcess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prstClr val="black"/>
                  </a:solidFill>
                  <a:latin typeface=".VnTime" panose="020B7200000000000000" pitchFamily="34" charset="0"/>
                </a:rPr>
                <a:t>B</a:t>
              </a:r>
            </a:p>
          </p:txBody>
        </p:sp>
      </p:grpSp>
      <p:sp>
        <p:nvSpPr>
          <p:cNvPr id="14359" name="Rectangle 36">
            <a:extLst>
              <a:ext uri="{FF2B5EF4-FFF2-40B4-BE49-F238E27FC236}">
                <a16:creationId xmlns:a16="http://schemas.microsoft.com/office/drawing/2014/main" id="{D848F32E-92A1-4D13-8CB8-CCDD0C22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04800"/>
            <a:ext cx="6040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MỘT SỐ DẠNG ĐỘT BIẾN CẤU TRÚC NST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89017E-6 L -0.07916 -2.89017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89017E-6 L 0.07083 -2.89017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3000"/>
                                        <p:tgtEl>
                                          <p:spTgt spid="40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4.73988E-6 L -0.00312 -0.4328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21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0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7" grpId="0"/>
      <p:bldP spid="409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>
            <a:extLst>
              <a:ext uri="{FF2B5EF4-FFF2-40B4-BE49-F238E27FC236}">
                <a16:creationId xmlns:a16="http://schemas.microsoft.com/office/drawing/2014/main" id="{F8A5F390-2FFE-4015-B34B-B9B4ADF5A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57200"/>
            <a:ext cx="6324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MỘT SỐ DẠNG ĐỘT BIẾN CẤU TRÚC NST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3200" b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5363" name="Text Box 5">
            <a:extLst>
              <a:ext uri="{FF2B5EF4-FFF2-40B4-BE49-F238E27FC236}">
                <a16:creationId xmlns:a16="http://schemas.microsoft.com/office/drawing/2014/main" id="{5510790B-3F76-4A42-B735-BFA099FBC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2954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5364" name="AutoShape 6">
            <a:extLst>
              <a:ext uri="{FF2B5EF4-FFF2-40B4-BE49-F238E27FC236}">
                <a16:creationId xmlns:a16="http://schemas.microsoft.com/office/drawing/2014/main" id="{853D275A-1005-4F5E-9D2F-536B0C450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133600"/>
            <a:ext cx="685800" cy="457200"/>
          </a:xfrm>
          <a:prstGeom prst="flowChartProcess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  <a:latin typeface=".VnTime" panose="020B7200000000000000" pitchFamily="34" charset="0"/>
              </a:rPr>
              <a:t>B</a:t>
            </a:r>
          </a:p>
        </p:txBody>
      </p:sp>
      <p:sp>
        <p:nvSpPr>
          <p:cNvPr id="15365" name="AutoShape 7">
            <a:extLst>
              <a:ext uri="{FF2B5EF4-FFF2-40B4-BE49-F238E27FC236}">
                <a16:creationId xmlns:a16="http://schemas.microsoft.com/office/drawing/2014/main" id="{15C3D8B6-B67D-460B-85B8-B5B7DB6E90B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505200" y="2133600"/>
            <a:ext cx="533400" cy="4572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15366" name="AutoShape 8">
            <a:extLst>
              <a:ext uri="{FF2B5EF4-FFF2-40B4-BE49-F238E27FC236}">
                <a16:creationId xmlns:a16="http://schemas.microsoft.com/office/drawing/2014/main" id="{D406C1E5-5FB0-4450-8D0F-B808E2BFB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133600"/>
            <a:ext cx="685800" cy="457200"/>
          </a:xfrm>
          <a:prstGeom prst="flowChartProcess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  <a:latin typeface=".VnTime" panose="020B7200000000000000" pitchFamily="34" charset="0"/>
              </a:rPr>
              <a:t>C</a:t>
            </a:r>
          </a:p>
        </p:txBody>
      </p:sp>
      <p:sp>
        <p:nvSpPr>
          <p:cNvPr id="15367" name="AutoShape 9">
            <a:extLst>
              <a:ext uri="{FF2B5EF4-FFF2-40B4-BE49-F238E27FC236}">
                <a16:creationId xmlns:a16="http://schemas.microsoft.com/office/drawing/2014/main" id="{0670C0F8-963E-41D0-BD9A-4484F2673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133600"/>
            <a:ext cx="685800" cy="457200"/>
          </a:xfrm>
          <a:prstGeom prst="flowChartProcess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  <a:latin typeface=".VnTime" panose="020B7200000000000000" pitchFamily="34" charset="0"/>
              </a:rPr>
              <a:t>D</a:t>
            </a:r>
          </a:p>
        </p:txBody>
      </p:sp>
      <p:sp>
        <p:nvSpPr>
          <p:cNvPr id="15368" name="AutoShape 10">
            <a:extLst>
              <a:ext uri="{FF2B5EF4-FFF2-40B4-BE49-F238E27FC236}">
                <a16:creationId xmlns:a16="http://schemas.microsoft.com/office/drawing/2014/main" id="{9BC712F1-2365-4FBA-857D-5144DE87B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133600"/>
            <a:ext cx="685800" cy="4572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  <a:latin typeface=".VnTime" panose="020B7200000000000000" pitchFamily="34" charset="0"/>
              </a:rPr>
              <a:t>E</a:t>
            </a:r>
          </a:p>
        </p:txBody>
      </p:sp>
      <p:sp>
        <p:nvSpPr>
          <p:cNvPr id="15369" name="AutoShape 11">
            <a:extLst>
              <a:ext uri="{FF2B5EF4-FFF2-40B4-BE49-F238E27FC236}">
                <a16:creationId xmlns:a16="http://schemas.microsoft.com/office/drawing/2014/main" id="{0A0007B6-B3D9-4C02-86AE-C3E084B9E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133600"/>
            <a:ext cx="685800" cy="4572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  <a:latin typeface=".VnTime" panose="020B7200000000000000" pitchFamily="34" charset="0"/>
              </a:rPr>
              <a:t>F</a:t>
            </a:r>
          </a:p>
        </p:txBody>
      </p:sp>
      <p:sp>
        <p:nvSpPr>
          <p:cNvPr id="15370" name="AutoShape 12">
            <a:extLst>
              <a:ext uri="{FF2B5EF4-FFF2-40B4-BE49-F238E27FC236}">
                <a16:creationId xmlns:a16="http://schemas.microsoft.com/office/drawing/2014/main" id="{B7247378-FD9D-4C8F-B89C-522375F82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133600"/>
            <a:ext cx="685800" cy="4572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  <a:latin typeface=".VnTime" panose="020B7200000000000000" pitchFamily="34" charset="0"/>
              </a:rPr>
              <a:t>G</a:t>
            </a:r>
          </a:p>
        </p:txBody>
      </p:sp>
      <p:sp>
        <p:nvSpPr>
          <p:cNvPr id="15371" name="AutoShape 13">
            <a:extLst>
              <a:ext uri="{FF2B5EF4-FFF2-40B4-BE49-F238E27FC236}">
                <a16:creationId xmlns:a16="http://schemas.microsoft.com/office/drawing/2014/main" id="{FD213601-DB75-4651-A55F-24DE0DD87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2133600"/>
            <a:ext cx="533400" cy="4572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  <a:latin typeface=".VnTime" panose="020B7200000000000000" pitchFamily="34" charset="0"/>
              </a:rPr>
              <a:t>H</a:t>
            </a:r>
          </a:p>
        </p:txBody>
      </p:sp>
      <p:sp>
        <p:nvSpPr>
          <p:cNvPr id="15372" name="Oval 14">
            <a:extLst>
              <a:ext uri="{FF2B5EF4-FFF2-40B4-BE49-F238E27FC236}">
                <a16:creationId xmlns:a16="http://schemas.microsoft.com/office/drawing/2014/main" id="{00556F60-DD71-4841-887A-FDAF7B3FD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286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5373" name="Line 15">
            <a:extLst>
              <a:ext uri="{FF2B5EF4-FFF2-40B4-BE49-F238E27FC236}">
                <a16:creationId xmlns:a16="http://schemas.microsoft.com/office/drawing/2014/main" id="{08A85A4F-5BC5-42FE-A8B9-A461AB7D7C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2590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374" name="Line 16">
            <a:extLst>
              <a:ext uri="{FF2B5EF4-FFF2-40B4-BE49-F238E27FC236}">
                <a16:creationId xmlns:a16="http://schemas.microsoft.com/office/drawing/2014/main" id="{59C0EAD4-304D-495B-8BC2-8288738784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590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375" name="AutoShape 59">
            <a:extLst>
              <a:ext uri="{FF2B5EF4-FFF2-40B4-BE49-F238E27FC236}">
                <a16:creationId xmlns:a16="http://schemas.microsoft.com/office/drawing/2014/main" id="{97E080EA-5134-4EE2-831E-7A9DEADA1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4267200"/>
            <a:ext cx="533400" cy="4572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  <a:latin typeface=".VnTime" panose="020B7200000000000000" pitchFamily="34" charset="0"/>
              </a:rPr>
              <a:t>H</a:t>
            </a:r>
          </a:p>
        </p:txBody>
      </p:sp>
      <p:sp>
        <p:nvSpPr>
          <p:cNvPr id="15376" name="AutoShape 60">
            <a:extLst>
              <a:ext uri="{FF2B5EF4-FFF2-40B4-BE49-F238E27FC236}">
                <a16:creationId xmlns:a16="http://schemas.microsoft.com/office/drawing/2014/main" id="{FEC0FEB5-C52A-43A0-B4DA-6C37F302C40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505200" y="4267200"/>
            <a:ext cx="533400" cy="4572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  <a:latin typeface=".VnTime" panose="020B7200000000000000" pitchFamily="34" charset="0"/>
              </a:rPr>
              <a:t>A</a:t>
            </a:r>
          </a:p>
        </p:txBody>
      </p:sp>
      <p:grpSp>
        <p:nvGrpSpPr>
          <p:cNvPr id="42045" name="Group 61">
            <a:extLst>
              <a:ext uri="{FF2B5EF4-FFF2-40B4-BE49-F238E27FC236}">
                <a16:creationId xmlns:a16="http://schemas.microsoft.com/office/drawing/2014/main" id="{B60A9825-DD1F-4B15-93C3-5D49EA57E105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4267200"/>
            <a:ext cx="2057400" cy="457200"/>
            <a:chOff x="1584" y="2688"/>
            <a:chExt cx="1296" cy="288"/>
          </a:xfrm>
        </p:grpSpPr>
        <p:sp>
          <p:nvSpPr>
            <p:cNvPr id="15393" name="AutoShape 62">
              <a:extLst>
                <a:ext uri="{FF2B5EF4-FFF2-40B4-BE49-F238E27FC236}">
                  <a16:creationId xmlns:a16="http://schemas.microsoft.com/office/drawing/2014/main" id="{A86349DB-EE83-413A-9C97-8F31D3171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688"/>
              <a:ext cx="432" cy="288"/>
            </a:xfrm>
            <a:prstGeom prst="flowChartProcess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prstClr val="black"/>
                  </a:solidFill>
                  <a:latin typeface=".VnTime" panose="020B7200000000000000" pitchFamily="34" charset="0"/>
                </a:rPr>
                <a:t>D</a:t>
              </a:r>
            </a:p>
          </p:txBody>
        </p:sp>
        <p:sp>
          <p:nvSpPr>
            <p:cNvPr id="15394" name="AutoShape 63">
              <a:extLst>
                <a:ext uri="{FF2B5EF4-FFF2-40B4-BE49-F238E27FC236}">
                  <a16:creationId xmlns:a16="http://schemas.microsoft.com/office/drawing/2014/main" id="{E9752E85-E96C-4D4F-BA42-0B5E19A14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688"/>
              <a:ext cx="432" cy="288"/>
            </a:xfrm>
            <a:prstGeom prst="flowChartProcess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prstClr val="black"/>
                  </a:solidFill>
                  <a:latin typeface=".VnTime" panose="020B7200000000000000" pitchFamily="34" charset="0"/>
                </a:rPr>
                <a:t>C</a:t>
              </a:r>
            </a:p>
          </p:txBody>
        </p:sp>
        <p:sp>
          <p:nvSpPr>
            <p:cNvPr id="15395" name="AutoShape 64">
              <a:extLst>
                <a:ext uri="{FF2B5EF4-FFF2-40B4-BE49-F238E27FC236}">
                  <a16:creationId xmlns:a16="http://schemas.microsoft.com/office/drawing/2014/main" id="{84C8A7EA-F4D2-4C9D-9327-B57018C84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688"/>
              <a:ext cx="432" cy="288"/>
            </a:xfrm>
            <a:prstGeom prst="flowChartProcess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prstClr val="black"/>
                  </a:solidFill>
                  <a:latin typeface=".VnTime" panose="020B7200000000000000" pitchFamily="34" charset="0"/>
                </a:rPr>
                <a:t>B</a:t>
              </a:r>
            </a:p>
          </p:txBody>
        </p:sp>
      </p:grpSp>
      <p:sp>
        <p:nvSpPr>
          <p:cNvPr id="15378" name="AutoShape 65">
            <a:extLst>
              <a:ext uri="{FF2B5EF4-FFF2-40B4-BE49-F238E27FC236}">
                <a16:creationId xmlns:a16="http://schemas.microsoft.com/office/drawing/2014/main" id="{AED3B5A8-CDE7-438E-AC89-8D86D225B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267200"/>
            <a:ext cx="685800" cy="4572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  <a:latin typeface=".VnTime" panose="020B7200000000000000" pitchFamily="34" charset="0"/>
              </a:rPr>
              <a:t>G</a:t>
            </a:r>
          </a:p>
        </p:txBody>
      </p:sp>
      <p:sp>
        <p:nvSpPr>
          <p:cNvPr id="15379" name="AutoShape 66">
            <a:extLst>
              <a:ext uri="{FF2B5EF4-FFF2-40B4-BE49-F238E27FC236}">
                <a16:creationId xmlns:a16="http://schemas.microsoft.com/office/drawing/2014/main" id="{85018845-E8C1-48BA-8544-EA62B49F5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267200"/>
            <a:ext cx="685800" cy="4572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  <a:latin typeface=".VnTime" panose="020B7200000000000000" pitchFamily="34" charset="0"/>
              </a:rPr>
              <a:t>F</a:t>
            </a:r>
          </a:p>
        </p:txBody>
      </p:sp>
      <p:sp>
        <p:nvSpPr>
          <p:cNvPr id="15380" name="AutoShape 67">
            <a:extLst>
              <a:ext uri="{FF2B5EF4-FFF2-40B4-BE49-F238E27FC236}">
                <a16:creationId xmlns:a16="http://schemas.microsoft.com/office/drawing/2014/main" id="{FC238759-6EBB-4F00-98B8-5BCC1445D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267200"/>
            <a:ext cx="685800" cy="4572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  <a:latin typeface=".VnTime" panose="020B7200000000000000" pitchFamily="34" charset="0"/>
              </a:rPr>
              <a:t>E</a:t>
            </a:r>
          </a:p>
        </p:txBody>
      </p:sp>
      <p:sp>
        <p:nvSpPr>
          <p:cNvPr id="15381" name="Oval 68">
            <a:extLst>
              <a:ext uri="{FF2B5EF4-FFF2-40B4-BE49-F238E27FC236}">
                <a16:creationId xmlns:a16="http://schemas.microsoft.com/office/drawing/2014/main" id="{432B3A39-D0E1-4D8C-892E-89A7B6A76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419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42053" name="Group 69">
            <a:extLst>
              <a:ext uri="{FF2B5EF4-FFF2-40B4-BE49-F238E27FC236}">
                <a16:creationId xmlns:a16="http://schemas.microsoft.com/office/drawing/2014/main" id="{400988E0-D246-4C71-BA18-75540A45D092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4267200"/>
            <a:ext cx="2057400" cy="457200"/>
            <a:chOff x="1584" y="3120"/>
            <a:chExt cx="1296" cy="288"/>
          </a:xfrm>
        </p:grpSpPr>
        <p:sp>
          <p:nvSpPr>
            <p:cNvPr id="15390" name="AutoShape 70">
              <a:extLst>
                <a:ext uri="{FF2B5EF4-FFF2-40B4-BE49-F238E27FC236}">
                  <a16:creationId xmlns:a16="http://schemas.microsoft.com/office/drawing/2014/main" id="{925C50E8-C4FD-4843-9E52-F77A2658A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120"/>
              <a:ext cx="432" cy="288"/>
            </a:xfrm>
            <a:prstGeom prst="flowChartProcess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prstClr val="black"/>
                  </a:solidFill>
                  <a:latin typeface=".VnTime" panose="020B7200000000000000" pitchFamily="34" charset="0"/>
                </a:rPr>
                <a:t>D</a:t>
              </a:r>
            </a:p>
          </p:txBody>
        </p:sp>
        <p:sp>
          <p:nvSpPr>
            <p:cNvPr id="15391" name="AutoShape 71">
              <a:extLst>
                <a:ext uri="{FF2B5EF4-FFF2-40B4-BE49-F238E27FC236}">
                  <a16:creationId xmlns:a16="http://schemas.microsoft.com/office/drawing/2014/main" id="{EEBB585F-FE71-40ED-BF9A-BFBC31B7F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3120"/>
              <a:ext cx="432" cy="288"/>
            </a:xfrm>
            <a:prstGeom prst="flowChartProcess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prstClr val="black"/>
                  </a:solidFill>
                  <a:latin typeface=".VnTime" panose="020B7200000000000000" pitchFamily="34" charset="0"/>
                </a:rPr>
                <a:t>C</a:t>
              </a:r>
            </a:p>
          </p:txBody>
        </p:sp>
        <p:sp>
          <p:nvSpPr>
            <p:cNvPr id="15392" name="AutoShape 72">
              <a:extLst>
                <a:ext uri="{FF2B5EF4-FFF2-40B4-BE49-F238E27FC236}">
                  <a16:creationId xmlns:a16="http://schemas.microsoft.com/office/drawing/2014/main" id="{3C73DB48-EB1E-40A7-8E45-54E0C1C6D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120"/>
              <a:ext cx="432" cy="288"/>
            </a:xfrm>
            <a:prstGeom prst="flowChartProcess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prstClr val="black"/>
                  </a:solidFill>
                  <a:latin typeface=".VnTime" panose="020B7200000000000000" pitchFamily="34" charset="0"/>
                </a:rPr>
                <a:t>B</a:t>
              </a:r>
            </a:p>
          </p:txBody>
        </p:sp>
      </p:grpSp>
      <p:sp>
        <p:nvSpPr>
          <p:cNvPr id="42057" name="Line 73">
            <a:extLst>
              <a:ext uri="{FF2B5EF4-FFF2-40B4-BE49-F238E27FC236}">
                <a16:creationId xmlns:a16="http://schemas.microsoft.com/office/drawing/2014/main" id="{450C42D8-B25B-4630-9290-5248868415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572000"/>
            <a:ext cx="6858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384" name="Text Box 76">
            <a:extLst>
              <a:ext uri="{FF2B5EF4-FFF2-40B4-BE49-F238E27FC236}">
                <a16:creationId xmlns:a16="http://schemas.microsoft.com/office/drawing/2014/main" id="{72650696-FEDD-46EC-936A-879F07302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21665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>
                <a:solidFill>
                  <a:prstClr val="black"/>
                </a:solidFill>
                <a:latin typeface=".VnTime" panose="020B7200000000000000" pitchFamily="34" charset="0"/>
              </a:rPr>
              <a:t>c</a:t>
            </a:r>
          </a:p>
        </p:txBody>
      </p:sp>
      <p:sp>
        <p:nvSpPr>
          <p:cNvPr id="42063" name="Text Box 79">
            <a:extLst>
              <a:ext uri="{FF2B5EF4-FFF2-40B4-BE49-F238E27FC236}">
                <a16:creationId xmlns:a16="http://schemas.microsoft.com/office/drawing/2014/main" id="{2E610746-4DEA-4F4F-9AF6-71722E343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352801"/>
            <a:ext cx="4724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3300"/>
                </a:solidFill>
                <a:latin typeface="Times New Roman" panose="02020603050405020304" pitchFamily="18" charset="0"/>
              </a:rPr>
              <a:t>NST BỊ BIẾN ĐỔI CẤU TRÚC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FF3300"/>
              </a:solidFill>
              <a:latin typeface=".VnTime" panose="020B7200000000000000" pitchFamily="34" charset="0"/>
            </a:endParaRPr>
          </a:p>
        </p:txBody>
      </p:sp>
      <p:sp>
        <p:nvSpPr>
          <p:cNvPr id="42064" name="Line 80">
            <a:extLst>
              <a:ext uri="{FF2B5EF4-FFF2-40B4-BE49-F238E27FC236}">
                <a16:creationId xmlns:a16="http://schemas.microsoft.com/office/drawing/2014/main" id="{13CF99F9-40E3-4CE7-9AB7-A6F45892317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4876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2065" name="Text Box 81">
            <a:extLst>
              <a:ext uri="{FF2B5EF4-FFF2-40B4-BE49-F238E27FC236}">
                <a16:creationId xmlns:a16="http://schemas.microsoft.com/office/drawing/2014/main" id="{C333A018-52D3-43A5-B393-206F974B2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562601"/>
            <a:ext cx="16228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3300"/>
                </a:solidFill>
                <a:latin typeface="Time new rome"/>
              </a:rPr>
              <a:t>ĐẢO ĐOẠN</a:t>
            </a:r>
          </a:p>
        </p:txBody>
      </p:sp>
      <p:sp>
        <p:nvSpPr>
          <p:cNvPr id="15388" name="Rectangle 82">
            <a:extLst>
              <a:ext uri="{FF2B5EF4-FFF2-40B4-BE49-F238E27FC236}">
                <a16:creationId xmlns:a16="http://schemas.microsoft.com/office/drawing/2014/main" id="{A8AE704A-974E-45EB-B512-2C8878E90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1" y="1143000"/>
            <a:ext cx="221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</a:rPr>
              <a:t>NST BAN ĐẦU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6" dur="2400" fill="hold"/>
                                        <p:tgtEl>
                                          <p:spTgt spid="420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400"/>
                                        <p:tgtEl>
                                          <p:spTgt spid="4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3000"/>
                                        <p:tgtEl>
                                          <p:spTgt spid="4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>
            <a:extLst>
              <a:ext uri="{FF2B5EF4-FFF2-40B4-BE49-F238E27FC236}">
                <a16:creationId xmlns:a16="http://schemas.microsoft.com/office/drawing/2014/main" id="{67AD8077-1070-4FEC-A4DC-66ACE96F7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2361713"/>
            <a:ext cx="612350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Đột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trúc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NST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trúc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NST.</a:t>
            </a:r>
            <a:endParaRPr lang="en-US" altLang="en-US" sz="30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A473F23F-17F7-4EC6-96A6-2C9971C73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Tiết 23:</a:t>
            </a:r>
            <a:r>
              <a:rPr lang="en-US" i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4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Bài 22</a:t>
            </a: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</a:t>
            </a:r>
            <a:r>
              <a:rPr lang="en-US" sz="24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</a:t>
            </a:r>
            <a:r>
              <a:rPr lang="en-US" sz="2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ĐỘT BIẾN CẤU TRÚC NHIỄM SẮC THỂ</a:t>
            </a:r>
          </a:p>
        </p:txBody>
      </p:sp>
      <p:sp>
        <p:nvSpPr>
          <p:cNvPr id="16390" name="Text Box 8">
            <a:extLst>
              <a:ext uri="{FF2B5EF4-FFF2-40B4-BE49-F238E27FC236}">
                <a16:creationId xmlns:a16="http://schemas.microsoft.com/office/drawing/2014/main" id="{F1474F72-878C-46A0-AEC1-F4A8FD42F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solidFill>
            <a:srgbClr val="EDA2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ĐỘT BIẾN CẤU TRÚC NHIỄM SẮC THỂ</a:t>
            </a:r>
          </a:p>
        </p:txBody>
      </p:sp>
      <p:sp>
        <p:nvSpPr>
          <p:cNvPr id="13321" name="Rectangle 9">
            <a:extLst>
              <a:ext uri="{FF2B5EF4-FFF2-40B4-BE49-F238E27FC236}">
                <a16:creationId xmlns:a16="http://schemas.microsoft.com/office/drawing/2014/main" id="{F9F19811-99DD-41D0-A002-ECC593655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661" y="4333220"/>
            <a:ext cx="41148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dạng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Mất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endParaRPr lang="en-US" sz="30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Lặp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Đảo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3374" name="AutoShape 62">
            <a:extLst>
              <a:ext uri="{FF2B5EF4-FFF2-40B4-BE49-F238E27FC236}">
                <a16:creationId xmlns:a16="http://schemas.microsoft.com/office/drawing/2014/main" id="{BC94C8AA-A976-4931-A3A2-4A64169A5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9077" y="774099"/>
            <a:ext cx="4648200" cy="3275578"/>
          </a:xfrm>
          <a:prstGeom prst="cloudCallout">
            <a:avLst>
              <a:gd name="adj1" fmla="val -51296"/>
              <a:gd name="adj2" fmla="val 71356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Đột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trúc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NST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3375" name="Text Box 63">
            <a:extLst>
              <a:ext uri="{FF2B5EF4-FFF2-40B4-BE49-F238E27FC236}">
                <a16:creationId xmlns:a16="http://schemas.microsoft.com/office/drawing/2014/main" id="{48E19B87-7B15-4E7D-8EBA-1491C8399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1333062"/>
            <a:ext cx="8001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6000" b="1" dirty="0">
                <a:solidFill>
                  <a:prstClr val="black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</a:t>
            </a:r>
          </a:p>
        </p:txBody>
      </p:sp>
      <p:sp>
        <p:nvSpPr>
          <p:cNvPr id="16394" name="Rectangle 64">
            <a:extLst>
              <a:ext uri="{FF2B5EF4-FFF2-40B4-BE49-F238E27FC236}">
                <a16:creationId xmlns:a16="http://schemas.microsoft.com/office/drawing/2014/main" id="{2F67E2C0-7D99-4C07-B6D5-08E2C70C8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810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" name="Text Box 149">
            <a:extLst>
              <a:ext uri="{FF2B5EF4-FFF2-40B4-BE49-F238E27FC236}">
                <a16:creationId xmlns:a16="http://schemas.microsoft.com/office/drawing/2014/main" id="{E0FB191E-1FB6-4D46-ACB2-2AFF79439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3830"/>
            <a:ext cx="5437186" cy="52322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Khái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niệm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Text Box 149">
            <a:extLst>
              <a:ext uri="{FF2B5EF4-FFF2-40B4-BE49-F238E27FC236}">
                <a16:creationId xmlns:a16="http://schemas.microsoft.com/office/drawing/2014/main" id="{97701F79-1FF4-486F-B591-70BBF9121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1" y="3526457"/>
            <a:ext cx="5867400" cy="52322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dạng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3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3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3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3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3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3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3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74" grpId="0" animBg="1"/>
      <p:bldP spid="13374" grpId="1" animBg="1"/>
      <p:bldP spid="13375" grpId="0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3&quot;/&gt;&lt;lineCharCount val=&quot;23&quot;/&gt;&lt;lineCharCount val=&quot;23&quot;/&gt;&lt;lineCharCount val=&quot;25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4&quot;/&gt;&lt;lineCharCount val=&quot;25&quot;/&gt;&lt;lineCharCount val=&quot;1&quot;/&gt;&lt;lineCharCount val=&quot;3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3&quot;/&gt;&lt;lineCharCount val=&quot;23&quot;/&gt;&lt;lineCharCount val=&quot;23&quot;/&gt;&lt;lineCharCount val=&quot;25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7&quot;/&gt;&lt;lineCharCount val=&quot;72&quot;/&gt;&lt;lineCharCount val=&quot;1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1981</Words>
  <Application>Microsoft Office PowerPoint</Application>
  <PresentationFormat>Widescreen</PresentationFormat>
  <Paragraphs>339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.VnTime</vt:lpstr>
      <vt:lpstr>Arial</vt:lpstr>
      <vt:lpstr>Calibri</vt:lpstr>
      <vt:lpstr>Time new rome</vt:lpstr>
      <vt:lpstr>Times</vt:lpstr>
      <vt:lpstr>Times New Roman</vt:lpstr>
      <vt:lpstr>Wingdings</vt:lpstr>
      <vt:lpstr>Default Design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CÓ BIẾT?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Tài Nguyễn</dc:creator>
  <cp:lastModifiedBy>Tài Nguyễn</cp:lastModifiedBy>
  <cp:revision>14</cp:revision>
  <dcterms:created xsi:type="dcterms:W3CDTF">2021-11-12T12:41:07Z</dcterms:created>
  <dcterms:modified xsi:type="dcterms:W3CDTF">2021-11-23T08:22:03Z</dcterms:modified>
</cp:coreProperties>
</file>